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406" r:id="rId3"/>
    <p:sldId id="443" r:id="rId4"/>
    <p:sldId id="530" r:id="rId5"/>
    <p:sldId id="444" r:id="rId6"/>
    <p:sldId id="532" r:id="rId7"/>
    <p:sldId id="466" r:id="rId8"/>
    <p:sldId id="487" r:id="rId9"/>
    <p:sldId id="467" r:id="rId10"/>
    <p:sldId id="527" r:id="rId11"/>
    <p:sldId id="490" r:id="rId12"/>
    <p:sldId id="533" r:id="rId13"/>
    <p:sldId id="468" r:id="rId14"/>
    <p:sldId id="469" r:id="rId15"/>
    <p:sldId id="470" r:id="rId16"/>
    <p:sldId id="491" r:id="rId17"/>
    <p:sldId id="471" r:id="rId18"/>
    <p:sldId id="505" r:id="rId19"/>
    <p:sldId id="453" r:id="rId20"/>
    <p:sldId id="506" r:id="rId21"/>
    <p:sldId id="521" r:id="rId22"/>
    <p:sldId id="517" r:id="rId23"/>
    <p:sldId id="502" r:id="rId24"/>
    <p:sldId id="504" r:id="rId25"/>
    <p:sldId id="480" r:id="rId26"/>
    <p:sldId id="503" r:id="rId27"/>
    <p:sldId id="440" r:id="rId28"/>
    <p:sldId id="474" r:id="rId29"/>
    <p:sldId id="529" r:id="rId30"/>
    <p:sldId id="442" r:id="rId31"/>
    <p:sldId id="476" r:id="rId32"/>
    <p:sldId id="463" r:id="rId33"/>
    <p:sldId id="492" r:id="rId34"/>
    <p:sldId id="489" r:id="rId35"/>
    <p:sldId id="457" r:id="rId36"/>
    <p:sldId id="459" r:id="rId37"/>
    <p:sldId id="461" r:id="rId38"/>
    <p:sldId id="456" r:id="rId39"/>
    <p:sldId id="479" r:id="rId40"/>
    <p:sldId id="53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FE07B-6156-1C43-E44B-3E15588B86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EC25AD-9FE6-EE4B-2706-5CDA2B39C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3E7F2-3059-C1D1-190B-30205A3915A3}"/>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B4A18785-2B8B-E933-D2EF-B3DB702E023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994347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59076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97693-1CE9-3456-B0AD-D834BFE31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5E1D8-1007-B054-83B8-3128D8CB6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1AE6B-3F42-21E4-E23B-C9C18A371F69}"/>
              </a:ext>
            </a:extLst>
          </p:cNvPr>
          <p:cNvSpPr>
            <a:spLocks noGrp="1"/>
          </p:cNvSpPr>
          <p:nvPr>
            <p:ph type="body" idx="1"/>
          </p:nvPr>
        </p:nvSpPr>
        <p:spPr/>
        <p:txBody>
          <a:bodyPr/>
          <a:lstStyle/>
          <a:p>
            <a:r>
              <a:rPr lang="en-US" b="0" i="0" u="none" strike="noStrike" dirty="0">
                <a:solidFill>
                  <a:srgbClr val="212121"/>
                </a:solidFill>
                <a:effectLst/>
                <a:latin typeface="Roboto" panose="02000000000000000000" pitchFamily="2" charset="0"/>
              </a:rPr>
              <a:t>Left: Reschke R, </a:t>
            </a:r>
            <a:r>
              <a:rPr lang="en-US" b="0" i="0" u="none" strike="noStrike" dirty="0" err="1">
                <a:solidFill>
                  <a:srgbClr val="212121"/>
                </a:solidFill>
                <a:effectLst/>
                <a:latin typeface="Roboto" panose="02000000000000000000" pitchFamily="2" charset="0"/>
              </a:rPr>
              <a:t>Gajewski</a:t>
            </a:r>
            <a:r>
              <a:rPr lang="en-US" b="0" i="0" u="none" strike="noStrike" dirty="0">
                <a:solidFill>
                  <a:srgbClr val="212121"/>
                </a:solidFill>
                <a:effectLst/>
                <a:latin typeface="Roboto" panose="02000000000000000000" pitchFamily="2" charset="0"/>
              </a:rPr>
              <a:t> TF. Tissue-resident memory T cells in immune-related adverse events: friend or foe? </a:t>
            </a:r>
            <a:r>
              <a:rPr lang="en-US" b="0" i="0" u="none" strike="noStrike" dirty="0" err="1">
                <a:solidFill>
                  <a:srgbClr val="212121"/>
                </a:solidFill>
                <a:effectLst/>
                <a:latin typeface="Roboto" panose="02000000000000000000" pitchFamily="2" charset="0"/>
              </a:rPr>
              <a:t>Oncoimmunology</a:t>
            </a:r>
            <a:r>
              <a:rPr lang="en-US" b="0" i="0" u="none" strike="noStrike" dirty="0">
                <a:solidFill>
                  <a:srgbClr val="212121"/>
                </a:solidFill>
                <a:effectLst/>
                <a:latin typeface="Roboto" panose="02000000000000000000" pitchFamily="2" charset="0"/>
              </a:rPr>
              <a:t>. 2023 Apr 4;12(1):2197358.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10.1080/2162402X.2023.2197358. PMID: 37035636; PMCID: PMC10078118.</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i="0" u="none" strike="noStrike" dirty="0">
                <a:solidFill>
                  <a:srgbClr val="212121"/>
                </a:solidFill>
                <a:effectLst/>
                <a:latin typeface="Roboto" panose="02000000000000000000" pitchFamily="2" charset="0"/>
              </a:rPr>
              <a:t>Right: Bukhari S, </a:t>
            </a:r>
            <a:r>
              <a:rPr lang="en-US" b="0" i="0" u="none" strike="noStrike" dirty="0" err="1">
                <a:solidFill>
                  <a:srgbClr val="212121"/>
                </a:solidFill>
                <a:effectLst/>
                <a:latin typeface="Roboto" panose="02000000000000000000" pitchFamily="2" charset="0"/>
              </a:rPr>
              <a:t>Henick</a:t>
            </a:r>
            <a:r>
              <a:rPr lang="en-US" b="0" i="0" u="none" strike="noStrike" dirty="0">
                <a:solidFill>
                  <a:srgbClr val="212121"/>
                </a:solidFill>
                <a:effectLst/>
                <a:latin typeface="Roboto" panose="02000000000000000000" pitchFamily="2" charset="0"/>
              </a:rPr>
              <a:t> BS, Winchester RJ, </a:t>
            </a:r>
            <a:r>
              <a:rPr lang="en-US" b="0" i="0" u="none" strike="noStrike" dirty="0" err="1">
                <a:solidFill>
                  <a:srgbClr val="212121"/>
                </a:solidFill>
                <a:effectLst/>
                <a:latin typeface="Roboto" panose="02000000000000000000" pitchFamily="2" charset="0"/>
              </a:rPr>
              <a:t>Lerrer</a:t>
            </a:r>
            <a:r>
              <a:rPr lang="en-US" b="0" i="0" u="none" strike="noStrike" dirty="0">
                <a:solidFill>
                  <a:srgbClr val="212121"/>
                </a:solidFill>
                <a:effectLst/>
                <a:latin typeface="Roboto" panose="02000000000000000000" pitchFamily="2" charset="0"/>
              </a:rPr>
              <a:t> S, Adam K, </a:t>
            </a:r>
            <a:r>
              <a:rPr lang="en-US" b="0" i="0" u="none" strike="noStrike" dirty="0" err="1">
                <a:solidFill>
                  <a:srgbClr val="212121"/>
                </a:solidFill>
                <a:effectLst/>
                <a:latin typeface="Roboto" panose="02000000000000000000" pitchFamily="2" charset="0"/>
              </a:rPr>
              <a:t>Gartshteyn</a:t>
            </a:r>
            <a:r>
              <a:rPr lang="en-US" b="0" i="0" u="none" strike="noStrike" dirty="0">
                <a:solidFill>
                  <a:srgbClr val="212121"/>
                </a:solidFill>
                <a:effectLst/>
                <a:latin typeface="Roboto" panose="02000000000000000000" pitchFamily="2" charset="0"/>
              </a:rPr>
              <a:t> Y, </a:t>
            </a:r>
            <a:r>
              <a:rPr lang="en-US" b="0" i="0" u="none" strike="noStrike" dirty="0" err="1">
                <a:solidFill>
                  <a:srgbClr val="212121"/>
                </a:solidFill>
                <a:effectLst/>
                <a:latin typeface="Roboto" panose="02000000000000000000" pitchFamily="2" charset="0"/>
              </a:rPr>
              <a:t>Maniar</a:t>
            </a:r>
            <a:r>
              <a:rPr lang="en-US" b="0" i="0" u="none" strike="noStrike" dirty="0">
                <a:solidFill>
                  <a:srgbClr val="212121"/>
                </a:solidFill>
                <a:effectLst/>
                <a:latin typeface="Roboto" panose="02000000000000000000" pitchFamily="2" charset="0"/>
              </a:rPr>
              <a:t> R, Lin Z, Khodadadi-</a:t>
            </a:r>
            <a:r>
              <a:rPr lang="en-US" b="0" i="0" u="none" strike="noStrike" dirty="0" err="1">
                <a:solidFill>
                  <a:srgbClr val="212121"/>
                </a:solidFill>
                <a:effectLst/>
                <a:latin typeface="Roboto" panose="02000000000000000000" pitchFamily="2" charset="0"/>
              </a:rPr>
              <a:t>Jamayran</a:t>
            </a:r>
            <a:r>
              <a:rPr lang="en-US" b="0" i="0" u="none" strike="noStrike" dirty="0">
                <a:solidFill>
                  <a:srgbClr val="212121"/>
                </a:solidFill>
                <a:effectLst/>
                <a:latin typeface="Roboto" panose="02000000000000000000" pitchFamily="2" charset="0"/>
              </a:rPr>
              <a:t> A, </a:t>
            </a:r>
            <a:r>
              <a:rPr lang="en-US" b="0" i="0" u="none" strike="noStrike" dirty="0" err="1">
                <a:solidFill>
                  <a:srgbClr val="212121"/>
                </a:solidFill>
                <a:effectLst/>
                <a:latin typeface="Roboto" panose="02000000000000000000" pitchFamily="2" charset="0"/>
              </a:rPr>
              <a:t>Tsirigos</a:t>
            </a:r>
            <a:r>
              <a:rPr lang="en-US" b="0" i="0" u="none" strike="noStrike" dirty="0">
                <a:solidFill>
                  <a:srgbClr val="212121"/>
                </a:solidFill>
                <a:effectLst/>
                <a:latin typeface="Roboto" panose="02000000000000000000" pitchFamily="2" charset="0"/>
              </a:rPr>
              <a:t> A, Salvatore MM, Lagos GG, Reiner SL, </a:t>
            </a:r>
            <a:r>
              <a:rPr lang="en-US" b="0" i="0" u="none" strike="noStrike" dirty="0" err="1">
                <a:solidFill>
                  <a:srgbClr val="212121"/>
                </a:solidFill>
                <a:effectLst/>
                <a:latin typeface="Roboto" panose="02000000000000000000" pitchFamily="2" charset="0"/>
              </a:rPr>
              <a:t>Dallos</a:t>
            </a:r>
            <a:r>
              <a:rPr lang="en-US" b="0" i="0" u="none" strike="noStrike" dirty="0">
                <a:solidFill>
                  <a:srgbClr val="212121"/>
                </a:solidFill>
                <a:effectLst/>
                <a:latin typeface="Roboto" panose="02000000000000000000" pitchFamily="2" charset="0"/>
              </a:rPr>
              <a:t> MC, Mathew M, Rizvi NA, </a:t>
            </a:r>
            <a:r>
              <a:rPr lang="en-US" b="0" i="0" u="none" strike="noStrike" dirty="0" err="1">
                <a:solidFill>
                  <a:srgbClr val="212121"/>
                </a:solidFill>
                <a:effectLst/>
                <a:latin typeface="Roboto" panose="02000000000000000000" pitchFamily="2" charset="0"/>
              </a:rPr>
              <a:t>Mor</a:t>
            </a:r>
            <a:r>
              <a:rPr lang="en-US" b="0" i="0" u="none" strike="noStrike" dirty="0">
                <a:solidFill>
                  <a:srgbClr val="212121"/>
                </a:solidFill>
                <a:effectLst/>
                <a:latin typeface="Roboto" panose="02000000000000000000" pitchFamily="2" charset="0"/>
              </a:rPr>
              <a:t> A. Single-cell RNA sequencing reveals distinct T cell populations in immune-related adverse events of checkpoint inhibitors. Cell Rep Med. 2023 Jan 17;4(1):100868.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10.1016/j.xcrm.2022.100868. </a:t>
            </a:r>
            <a:r>
              <a:rPr lang="en-US" b="0" i="0" u="none" strike="noStrike" dirty="0" err="1">
                <a:solidFill>
                  <a:srgbClr val="212121"/>
                </a:solidFill>
                <a:effectLst/>
                <a:latin typeface="Roboto" panose="02000000000000000000" pitchFamily="2" charset="0"/>
              </a:rPr>
              <a:t>Epub</a:t>
            </a:r>
            <a:r>
              <a:rPr lang="en-US" b="0" i="0" u="none" strike="noStrike" dirty="0">
                <a:solidFill>
                  <a:srgbClr val="212121"/>
                </a:solidFill>
                <a:effectLst/>
                <a:latin typeface="Roboto" panose="02000000000000000000" pitchFamily="2" charset="0"/>
              </a:rPr>
              <a:t> 2022 Dec 12. PMID: 36513074; PMCID: PMC9873824.</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activated CD4 effector memory T abundance and TCR diversity associated with </a:t>
            </a:r>
            <a:r>
              <a:rPr lang="en-US" b="0" dirty="0" err="1">
                <a:solidFill>
                  <a:srgbClr val="569CD6"/>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endParaRPr lang="en-US" b="0" dirty="0">
              <a:solidFill>
                <a:srgbClr val="CCCCCC"/>
              </a:solidFill>
              <a:effectLst/>
              <a:latin typeface="Menlo" panose="020B0609030804020204" pitchFamily="49" charset="0"/>
            </a:endParaRPr>
          </a:p>
          <a:p>
            <a:endParaRPr lang="en-US" b="0" dirty="0"/>
          </a:p>
        </p:txBody>
      </p:sp>
      <p:sp>
        <p:nvSpPr>
          <p:cNvPr id="4" name="Slide Number Placeholder 3">
            <a:extLst>
              <a:ext uri="{FF2B5EF4-FFF2-40B4-BE49-F238E27FC236}">
                <a16:creationId xmlns:a16="http://schemas.microsoft.com/office/drawing/2014/main" id="{1381D455-5D02-C02F-9130-E907FBCE5BB3}"/>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451955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Hommes et al. </a:t>
            </a:r>
            <a:r>
              <a:rPr lang="en-US" i="1" u="none" strike="noStrike" dirty="0">
                <a:solidFill>
                  <a:srgbClr val="1F2328"/>
                </a:solidFill>
                <a:effectLst/>
                <a:latin typeface="-apple-system"/>
              </a:rPr>
              <a:t>Front Oncol</a:t>
            </a:r>
            <a:r>
              <a:rPr lang="en-US" i="0" u="none" strike="noStrike" dirty="0">
                <a:solidFill>
                  <a:srgbClr val="1F2328"/>
                </a:solidFill>
                <a:effectLst/>
                <a:latin typeface="-apple-system"/>
              </a:rPr>
              <a:t>.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on treatment markers including clonal expansion of more T cell clones, more newly emerging T cell clones, decline in T cell clonality all associated with more </a:t>
            </a:r>
            <a:r>
              <a:rPr lang="en-US" b="0" i="0" dirty="0" err="1">
                <a:solidFill>
                  <a:srgbClr val="569CD6"/>
                </a:solidFill>
                <a:effectLst/>
                <a:latin typeface="Menlo" panose="020B0609030804020204" pitchFamily="49" charset="0"/>
              </a:rPr>
              <a:t>irAEs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Berner et al. </a:t>
            </a:r>
            <a:r>
              <a:rPr lang="en-US" i="1" dirty="0">
                <a:solidFill>
                  <a:srgbClr val="1F2328"/>
                </a:solidFill>
                <a:latin typeface="-apple-system"/>
              </a:rPr>
              <a:t>JAMA Oncology</a:t>
            </a:r>
            <a:r>
              <a:rPr lang="en-US" dirty="0">
                <a:solidFill>
                  <a:srgbClr val="1F2328"/>
                </a:solidFill>
                <a:latin typeface="-apple-system"/>
              </a:rPr>
              <a:t>, 2019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i="0" u="none" strike="noStrike" dirty="0">
                <a:solidFill>
                  <a:srgbClr val="1F2328"/>
                </a:solidFill>
                <a:effectLst/>
                <a:latin typeface="-apple-system"/>
              </a:rPr>
              <a:t>Kato et al. </a:t>
            </a:r>
            <a:r>
              <a:rPr lang="en-US" i="1" u="none" strike="noStrike" dirty="0">
                <a:solidFill>
                  <a:srgbClr val="1F2328"/>
                </a:solidFill>
                <a:effectLst/>
                <a:latin typeface="-apple-system"/>
              </a:rPr>
              <a:t>Journal of Clinical Oncology</a:t>
            </a:r>
            <a:r>
              <a:rPr lang="en-US" i="0" u="none" strike="noStrike" dirty="0">
                <a:solidFill>
                  <a:srgbClr val="1F2328"/>
                </a:solidFill>
                <a:effectLst/>
                <a:latin typeface="-apple-system"/>
              </a:rPr>
              <a:t>, 2023</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33597266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F2328"/>
                </a:solidFill>
                <a:latin typeface="-apple-system"/>
              </a:rPr>
              <a:t>Rapisuwon</a:t>
            </a:r>
            <a:r>
              <a:rPr lang="en-US" dirty="0">
                <a:solidFill>
                  <a:srgbClr val="1F2328"/>
                </a:solidFill>
                <a:latin typeface="-apple-system"/>
              </a:rPr>
              <a:t> et al., </a:t>
            </a:r>
            <a:r>
              <a:rPr lang="en-US" i="1" dirty="0">
                <a:solidFill>
                  <a:srgbClr val="1F2328"/>
                </a:solidFill>
                <a:latin typeface="-apple-system"/>
              </a:rPr>
              <a:t>J </a:t>
            </a:r>
            <a:r>
              <a:rPr lang="en-US" i="1" dirty="0" err="1">
                <a:solidFill>
                  <a:srgbClr val="1F2328"/>
                </a:solidFill>
                <a:latin typeface="-apple-system"/>
              </a:rPr>
              <a:t>Immunother</a:t>
            </a:r>
            <a:r>
              <a:rPr lang="en-US" i="1" dirty="0">
                <a:solidFill>
                  <a:srgbClr val="1F2328"/>
                </a:solidFill>
                <a:latin typeface="-apple-system"/>
              </a:rPr>
              <a:t> Cancer</a:t>
            </a:r>
            <a:r>
              <a:rPr lang="en-US" dirty="0">
                <a:solidFill>
                  <a:srgbClr val="1F2328"/>
                </a:solidFill>
                <a:latin typeface="-apple-system"/>
              </a:rPr>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 of colitis with gut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suggesting clonal expansion from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35101349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Carbone et al. </a:t>
            </a:r>
            <a:r>
              <a:rPr lang="en-US" i="1" dirty="0">
                <a:solidFill>
                  <a:srgbClr val="1F2328"/>
                </a:solidFill>
                <a:latin typeface="-apple-system"/>
              </a:rPr>
              <a:t>Front Immunol</a:t>
            </a:r>
            <a:r>
              <a:rPr lang="en-US" dirty="0">
                <a:solidFill>
                  <a:srgbClr val="1F2328"/>
                </a:solidFill>
                <a:latin typeface="-apple-system"/>
              </a:rPr>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34589959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locally expanded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-dermatitis and –colitis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Other hypotheses: off-target effects (hypothalamus and pituitary express IC ligand), cytokine production damage normal tissue, autoantibodies, microbiome (</a:t>
            </a:r>
            <a:r>
              <a:rPr lang="en-US" b="0" dirty="0" err="1">
                <a:solidFill>
                  <a:srgbClr val="569CD6"/>
                </a:solidFill>
                <a:effectLst/>
                <a:latin typeface="Menlo" panose="020B0609030804020204" pitchFamily="49" charset="0"/>
              </a:rPr>
              <a:t>proinfammatory</a:t>
            </a:r>
            <a:r>
              <a:rPr lang="en-US" b="0" dirty="0">
                <a:solidFill>
                  <a:srgbClr val="569CD6"/>
                </a:solidFill>
                <a:effectLst/>
                <a:latin typeface="Menlo" panose="020B0609030804020204" pitchFamily="49" charset="0"/>
              </a:rPr>
              <a: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recency! 2022!</a:t>
            </a: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Gloss over 1-7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sharing </a:t>
            </a:r>
            <a:r>
              <a:rPr lang="en-US" dirty="0" err="1"/>
              <a:t>downsampling</a:t>
            </a:r>
            <a:r>
              <a:rPr lang="en-US" dirty="0"/>
              <a:t>... </a:t>
            </a:r>
            <a:r>
              <a:rPr lang="en-US" dirty="0" err="1"/>
              <a:t>downsample</a:t>
            </a:r>
            <a:r>
              <a:rPr lang="en-US" dirty="0"/>
              <a:t> reads per patient </a:t>
            </a:r>
            <a:r>
              <a:rPr lang="en-US" dirty="0">
                <a:sym typeface="Wingdings" pitchFamily="2" charset="2"/>
              </a:rPr>
              <a:t> ~4k T cells</a:t>
            </a:r>
            <a:endParaRPr lang="en-US" dirty="0"/>
          </a:p>
          <a:p>
            <a:endParaRPr lang="en-US" dirty="0"/>
          </a:p>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dirty="0"/>
          </a:p>
          <a:p>
            <a:r>
              <a:rPr lang="en-US" dirty="0"/>
              <a:t>QC/metrics:</a:t>
            </a:r>
          </a:p>
          <a:p>
            <a:pPr marL="914400" lvl="1" indent="-457200">
              <a:buFont typeface="+mj-lt"/>
              <a:buAutoNum type="alphaLcParenR"/>
            </a:pPr>
            <a:r>
              <a:rPr lang="en-US" dirty="0"/>
              <a:t>Mitochondrial RNA &lt; 15%</a:t>
            </a:r>
          </a:p>
          <a:p>
            <a:pPr marL="914400" lvl="1" indent="-457200">
              <a:buFont typeface="+mj-lt"/>
              <a:buAutoNum type="alphaLcParenR"/>
            </a:pPr>
            <a:r>
              <a:rPr lang="en-US" dirty="0"/>
              <a:t>&gt; 500 unique RNAs/cell</a:t>
            </a:r>
          </a:p>
          <a:p>
            <a:pPr marL="914400" lvl="1" indent="-457200">
              <a:buFont typeface="+mj-lt"/>
              <a:buAutoNum type="alphaLcParenR"/>
            </a:pPr>
            <a:r>
              <a:rPr lang="en-US" dirty="0"/>
              <a:t>181,403 cells remain after QC (50,524 cells dropped)</a:t>
            </a:r>
          </a:p>
          <a:p>
            <a:pPr marL="914400" lvl="1" indent="-457200">
              <a:buFont typeface="+mj-lt"/>
              <a:buAutoNum type="alphaLcParenR"/>
            </a:pPr>
            <a:r>
              <a:rPr lang="en-US" dirty="0"/>
              <a:t>30,136 T cells (before </a:t>
            </a:r>
            <a:r>
              <a:rPr lang="en-US" dirty="0" err="1"/>
              <a:t>downsample</a:t>
            </a:r>
            <a:r>
              <a:rPr lang="en-US" dirty="0"/>
              <a:t>)</a:t>
            </a:r>
          </a:p>
          <a:p>
            <a:pPr marL="914400" lvl="1" indent="-457200">
              <a:buFont typeface="+mj-lt"/>
              <a:buAutoNum type="alphaLcParenR"/>
            </a:pPr>
            <a:r>
              <a:rPr lang="en-US" dirty="0"/>
              <a:t>328 TCRs/patient (24 patients) </a:t>
            </a:r>
            <a:r>
              <a:rPr lang="en-US" dirty="0" err="1"/>
              <a:t>downsampling</a:t>
            </a:r>
            <a:r>
              <a:rPr lang="en-US" dirty="0"/>
              <a:t> = 7872 total TCRs after </a:t>
            </a:r>
            <a:r>
              <a:rPr lang="en-US" dirty="0" err="1"/>
              <a:t>downsampling</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20528"/>
            <a:ext cx="5486400" cy="3960495"/>
          </a:xfrm>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347934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4279739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Fewer Tregs associated with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literature, don’t see that here though, don’t even see ICI decreasing Tregs…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Wilcox rank sum test doesn’t assume equal variances (t test does)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~similar to what I see here: low baseline circulating MAITs associated with </a:t>
            </a:r>
            <a:r>
              <a:rPr lang="en-US" b="1" dirty="0" err="1"/>
              <a:t>irAE</a:t>
            </a:r>
            <a:r>
              <a:rPr lang="en-US" b="1" dirty="0"/>
              <a:t> colitis (PMID: 32734627)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~opposite to what I see here: activated CD4 TEM abundance (in PBMCs) associated with </a:t>
            </a:r>
            <a:r>
              <a:rPr lang="en-US" b="1" dirty="0" err="1"/>
              <a:t>irAE</a:t>
            </a:r>
            <a:r>
              <a:rPr lang="en-US" b="1" dirty="0"/>
              <a:t> development (</a:t>
            </a:r>
            <a:r>
              <a:rPr lang="en-US" b="1" i="0" strike="noStrike" dirty="0">
                <a:effectLst/>
              </a:rPr>
              <a:t>PMID: 35027754</a:t>
            </a:r>
            <a:r>
              <a:rPr lang="en-US" b="1" dirty="0"/>
              <a:t>)</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737585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Fewer Tregs associated with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literature, don’t see that here though, don’t even see ICI decreasing Tregs…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~similar to what I see here: low baseline circulating MAITs associated with </a:t>
            </a:r>
            <a:r>
              <a:rPr lang="en-US" b="1" dirty="0" err="1"/>
              <a:t>irAE</a:t>
            </a:r>
            <a:r>
              <a:rPr lang="en-US" b="1" dirty="0"/>
              <a:t> colitis (PMID: 32734627)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~opposite to what I see here: activated CD4 TEM abundance (in PBMCs) associated with </a:t>
            </a:r>
            <a:r>
              <a:rPr lang="en-US" b="1" dirty="0" err="1"/>
              <a:t>irAE</a:t>
            </a:r>
            <a:r>
              <a:rPr lang="en-US" b="1" dirty="0"/>
              <a:t> development (</a:t>
            </a:r>
            <a:r>
              <a:rPr lang="en-US" b="1" i="0" strike="noStrike" dirty="0">
                <a:effectLst/>
              </a:rPr>
              <a:t>PMID: 35027754</a:t>
            </a:r>
            <a:r>
              <a:rPr lang="en-US" b="1" dirty="0"/>
              <a:t>)</a:t>
            </a: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994565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673769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Filtered for top 75 most common linkages</a:t>
            </a: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561336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Filtered for top 75 most common linkages</a:t>
            </a: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148377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Filtered for top 75 most common linkages</a:t>
            </a:r>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189554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Filtered for top 75 most common linkages</a:t>
            </a: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088565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related to connection between infections before autoimmune development? Or just bystanders?</a:t>
            </a:r>
          </a:p>
          <a:p>
            <a:endParaRPr lang="en-US" dirty="0"/>
          </a:p>
          <a:p>
            <a:r>
              <a:rPr lang="en-US" dirty="0" err="1"/>
              <a:t>VDJdb</a:t>
            </a:r>
            <a:r>
              <a:rPr lang="en-US" dirty="0"/>
              <a:t> mostly MHC class I (80k, 4k class II)</a:t>
            </a:r>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2682438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661307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252371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921630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1187295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42777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1"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high TCR diversity/richness/evenness (all same here, highly polyclonal synonyms) in blood </a:t>
            </a:r>
            <a:r>
              <a:rPr lang="en-US" b="1" dirty="0" err="1">
                <a:solidFill>
                  <a:srgbClr val="569CD6"/>
                </a:solidFill>
                <a:effectLst/>
                <a:latin typeface="Menlo" panose="020B0609030804020204" pitchFamily="49" charset="0"/>
              </a:rPr>
              <a:t>associted</a:t>
            </a:r>
            <a:r>
              <a:rPr lang="en-US" b="1" dirty="0">
                <a:solidFill>
                  <a:srgbClr val="569CD6"/>
                </a:solidFill>
                <a:effectLst/>
                <a:latin typeface="Menlo" panose="020B0609030804020204" pitchFamily="49" charset="0"/>
              </a:rPr>
              <a:t>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1"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1" dirty="0">
              <a:solidFill>
                <a:srgbClr val="569CD6"/>
              </a:solidFill>
              <a:effectLst/>
              <a:latin typeface="Menlo" panose="020B0609030804020204" pitchFamily="49" charset="0"/>
            </a:endParaRPr>
          </a:p>
          <a:p>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tumor type matters for ICB response: melanoma/NSCLC have higher response rates, colon/endometrium cancers do not respond well to ICB (although those with high microsatellite instability and </a:t>
            </a:r>
            <a:r>
              <a:rPr lang="en-US" b="1" dirty="0" err="1">
                <a:solidFill>
                  <a:srgbClr val="569CD6"/>
                </a:solidFill>
                <a:effectLst/>
                <a:latin typeface="Menlo" panose="020B0609030804020204" pitchFamily="49" charset="0"/>
              </a:rPr>
              <a:t>MMRd</a:t>
            </a:r>
            <a:r>
              <a:rPr lang="en-US" b="1" dirty="0">
                <a:solidFill>
                  <a:srgbClr val="569CD6"/>
                </a:solidFill>
                <a:effectLst/>
                <a:latin typeface="Menlo" panose="020B0609030804020204" pitchFamily="49" charset="0"/>
              </a:rPr>
              <a:t> </a:t>
            </a:r>
            <a:r>
              <a:rPr lang="en-US" b="1" dirty="0" err="1">
                <a:solidFill>
                  <a:srgbClr val="569CD6"/>
                </a:solidFill>
                <a:effectLst/>
                <a:latin typeface="Menlo" panose="020B0609030804020204" pitchFamily="49" charset="0"/>
              </a:rPr>
              <a:t>repsond</a:t>
            </a:r>
            <a:r>
              <a:rPr lang="en-US" b="1" dirty="0">
                <a:solidFill>
                  <a:srgbClr val="569CD6"/>
                </a:solidFill>
                <a:effectLst/>
                <a:latin typeface="Menlo" panose="020B0609030804020204" pitchFamily="49" charset="0"/>
              </a:rPr>
              <a:t> well), tumor burden is a good predictor of ICB response (neoantigen generation to elicit antitumor immunity)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 A multi-</a:t>
            </a:r>
            <a:r>
              <a:rPr lang="en-US" b="1" dirty="0" err="1">
                <a:solidFill>
                  <a:srgbClr val="569CD6"/>
                </a:solidFill>
                <a:effectLst/>
                <a:latin typeface="Menlo" panose="020B0609030804020204" pitchFamily="49" charset="0"/>
              </a:rPr>
              <a:t>omic</a:t>
            </a:r>
            <a:r>
              <a:rPr lang="en-US" b="1"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1"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0EA2D-5647-0FA3-00D4-3C43AA682F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5264B-2572-100E-32FD-0E7B9A4A7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8D987-AFD8-1AA3-BED1-52E04FFF14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https://</a:t>
            </a:r>
            <a:r>
              <a:rPr lang="en-US" b="0" dirty="0" err="1">
                <a:solidFill>
                  <a:srgbClr val="CCCCCC"/>
                </a:solidFill>
                <a:effectLst/>
                <a:latin typeface="Menlo" panose="020B0609030804020204" pitchFamily="49" charset="0"/>
              </a:rPr>
              <a:t>www.annalsofoncology.org</a:t>
            </a:r>
            <a:r>
              <a:rPr lang="en-US" b="0" dirty="0">
                <a:solidFill>
                  <a:srgbClr val="CCCCCC"/>
                </a:solidFill>
                <a:effectLst/>
                <a:latin typeface="Menlo" panose="020B0609030804020204" pitchFamily="49" charset="0"/>
              </a:rPr>
              <a:t>/article/S0923-7534(19)34926-9/</a:t>
            </a:r>
            <a:r>
              <a:rPr lang="en-US" b="0" dirty="0" err="1">
                <a:solidFill>
                  <a:srgbClr val="CCCCCC"/>
                </a:solidFill>
                <a:effectLst/>
                <a:latin typeface="Menlo" panose="020B0609030804020204" pitchFamily="49" charset="0"/>
              </a:rPr>
              <a:t>fulltext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56C61A5-42D3-ABF8-5C69-98D205AB2E58}"/>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4278659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772CC-5708-24AB-1045-4F6DBB373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20B9D-2DCD-D474-B22E-F9D0027EB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0AEB7-BD68-BC43-033A-4608D35756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Perhaps due to antigenic similarities between certain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tissues and tumor origin type… melanoma has higher frequency of skin and gastrointestinal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but lower frequency of pneumonia compared to NSCLC patients, dermatitis, arthritis, and myalgia more common in melanoma patients than renal cell carcinoma patients, pneumonitis and dyspnea less common in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0617B58C-D137-A625-147C-D36A45BD833F}"/>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636780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69CD6"/>
                </a:solidFill>
                <a:effectLst/>
                <a:latin typeface="Menlo" panose="020B0609030804020204" pitchFamily="49" charset="0"/>
              </a:rPr>
              <a:t>Glehr</a:t>
            </a:r>
            <a:r>
              <a:rPr lang="en-US" b="0" i="0" dirty="0">
                <a:solidFill>
                  <a:srgbClr val="569CD6"/>
                </a:solidFill>
                <a:effectLst/>
                <a:latin typeface="Menlo" panose="020B0609030804020204" pitchFamily="49" charset="0"/>
              </a:rPr>
              <a:t> et al. Front Immunol. 2022</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External validation of biomarkers for immune-related adverse events after immune checkpoint inhibition</a:t>
            </a:r>
            <a:r>
              <a:rPr lang="en-US" b="0" i="0" dirty="0">
                <a:solidFill>
                  <a:srgbClr val="CCCCCC"/>
                </a:solidFill>
                <a:effectLst/>
                <a:latin typeface="Menlo" panose="020B0609030804020204" pitchFamily="49" charset="0"/>
              </a:rPr>
              <a:t>: </a:t>
            </a: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activated CD4 effector memory T abundance and TCR diversity associated with </a:t>
            </a:r>
            <a:r>
              <a:rPr lang="en-US" b="1" dirty="0" err="1">
                <a:solidFill>
                  <a:srgbClr val="569CD6"/>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T cells are terminally exhausted and refractory to ICB</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some circulating PD-1</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share TCR sequences with T cells in TME, and this frequency predicts ICB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Checkpoint blockade-induced dermatitis and colitis are dominated by tissue-resident memory T cells and Th1/Tc1 cytokines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241294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1/18/24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1/18/24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1/18/24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1/18/24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1/18/24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1/18/24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1/18/24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1/18/24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1/18/24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1/18/24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1/18/24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1/18/24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Driving forces of immune-related adverse events from immune checkpoint blockade</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C9B5D-5A5F-A24F-588A-2977B437A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BF26EA-8038-8B26-0C6A-1F57CB64796B}"/>
              </a:ext>
            </a:extLst>
          </p:cNvPr>
          <p:cNvSpPr>
            <a:spLocks noGrp="1"/>
          </p:cNvSpPr>
          <p:nvPr>
            <p:ph type="title"/>
          </p:nvPr>
        </p:nvSpPr>
        <p:spPr>
          <a:xfrm>
            <a:off x="838200" y="593725"/>
            <a:ext cx="10515600" cy="1325563"/>
          </a:xfrm>
        </p:spPr>
        <p:txBody>
          <a:bodyPr>
            <a:normAutofit/>
          </a:bodyPr>
          <a:lstStyle/>
          <a:p>
            <a:r>
              <a:rPr lang="en-US" sz="3600" dirty="0"/>
              <a:t>Heterogeneity amongst </a:t>
            </a:r>
            <a:r>
              <a:rPr lang="en-US" sz="3600" dirty="0" err="1"/>
              <a:t>irAE</a:t>
            </a:r>
            <a:r>
              <a:rPr lang="en-US" sz="3600" dirty="0"/>
              <a:t> organs complicates </a:t>
            </a:r>
            <a:r>
              <a:rPr lang="en-US" sz="3600" dirty="0" err="1"/>
              <a:t>predition</a:t>
            </a:r>
            <a:endParaRPr lang="en-US" sz="3600" dirty="0"/>
          </a:p>
        </p:txBody>
      </p:sp>
      <p:sp>
        <p:nvSpPr>
          <p:cNvPr id="4" name="Content Placeholder 2">
            <a:extLst>
              <a:ext uri="{FF2B5EF4-FFF2-40B4-BE49-F238E27FC236}">
                <a16:creationId xmlns:a16="http://schemas.microsoft.com/office/drawing/2014/main" id="{C780CD14-7A68-ECF5-BDBD-85488B924ACE}"/>
              </a:ext>
            </a:extLst>
          </p:cNvPr>
          <p:cNvSpPr>
            <a:spLocks noGrp="1"/>
          </p:cNvSpPr>
          <p:nvPr>
            <p:ph idx="1"/>
          </p:nvPr>
        </p:nvSpPr>
        <p:spPr>
          <a:xfrm>
            <a:off x="838200" y="1919289"/>
            <a:ext cx="10215880" cy="4623402"/>
          </a:xfrm>
        </p:spPr>
        <p:txBody>
          <a:bodyPr>
            <a:normAutofit fontScale="92500" lnSpcReduction="10000"/>
          </a:bodyPr>
          <a:lstStyle/>
          <a:p>
            <a:r>
              <a:rPr lang="en-US" sz="2800" dirty="0"/>
              <a:t>l</a:t>
            </a:r>
            <a:r>
              <a:rPr lang="en-US" dirty="0"/>
              <a:t>ower baseline levels of CD8 TCM cells in arthritis </a:t>
            </a:r>
            <a:r>
              <a:rPr lang="en-US" dirty="0" err="1"/>
              <a:t>irAE</a:t>
            </a:r>
            <a:r>
              <a:rPr lang="en-US" dirty="0"/>
              <a:t> patients, higher CD4 Th2 baseline levels in pneumonitis </a:t>
            </a:r>
            <a:r>
              <a:rPr lang="en-US" dirty="0" err="1"/>
              <a:t>irAE</a:t>
            </a:r>
            <a:r>
              <a:rPr lang="en-US" dirty="0"/>
              <a:t> patients, higher CD4 Th17 baseline levels in thyroiditis </a:t>
            </a:r>
            <a:r>
              <a:rPr lang="en-US" dirty="0" err="1"/>
              <a:t>irAE</a:t>
            </a:r>
            <a:r>
              <a:rPr lang="en-US" dirty="0"/>
              <a:t> patients (</a:t>
            </a:r>
            <a:r>
              <a:rPr lang="en-US" b="0" i="0" u="none" strike="noStrike" dirty="0">
                <a:solidFill>
                  <a:srgbClr val="212121"/>
                </a:solidFill>
                <a:effectLst/>
              </a:rPr>
              <a:t>PMID: 36513074)</a:t>
            </a:r>
          </a:p>
          <a:p>
            <a:endParaRPr lang="en-US" sz="2800" dirty="0"/>
          </a:p>
          <a:p>
            <a:r>
              <a:rPr lang="en-US" sz="2800" dirty="0"/>
              <a:t>low baseline circulating MAITs associated with </a:t>
            </a:r>
            <a:r>
              <a:rPr lang="en-US" sz="2800" dirty="0" err="1"/>
              <a:t>irAE</a:t>
            </a:r>
            <a:r>
              <a:rPr lang="en-US" sz="2800" dirty="0"/>
              <a:t> colitis (PMID: 32734627, ~coincides with </a:t>
            </a:r>
            <a:r>
              <a:rPr lang="en-US" dirty="0"/>
              <a:t>my analysis)</a:t>
            </a:r>
          </a:p>
          <a:p>
            <a:r>
              <a:rPr lang="en-US" sz="2800" dirty="0"/>
              <a:t>activated CD4 TEM abundance (in PBMCs) associated with </a:t>
            </a:r>
            <a:r>
              <a:rPr lang="en-US" sz="2800" dirty="0" err="1"/>
              <a:t>irAE</a:t>
            </a:r>
            <a:r>
              <a:rPr lang="en-US" sz="2800" dirty="0"/>
              <a:t> development (</a:t>
            </a:r>
            <a:r>
              <a:rPr lang="en-US" sz="2800" i="0" strike="noStrike" dirty="0">
                <a:effectLst/>
              </a:rPr>
              <a:t>PMID: 35027754, ~disagrees with my analysis)</a:t>
            </a:r>
          </a:p>
          <a:p>
            <a:pPr lvl="1"/>
            <a:endParaRPr lang="en-US" sz="2800" dirty="0"/>
          </a:p>
          <a:p>
            <a:r>
              <a:rPr lang="en-US" dirty="0"/>
              <a:t>possible explanation for differences between myocarditis-focused PBMC and colitis </a:t>
            </a:r>
            <a:r>
              <a:rPr lang="en-US" dirty="0" err="1"/>
              <a:t>irAE</a:t>
            </a:r>
            <a:r>
              <a:rPr lang="en-US" dirty="0"/>
              <a:t> tissue datasets &amp; my analysis and published literature results</a:t>
            </a:r>
          </a:p>
          <a:p>
            <a:endParaRPr lang="en-US" dirty="0"/>
          </a:p>
        </p:txBody>
      </p:sp>
    </p:spTree>
    <p:extLst>
      <p:ext uri="{BB962C8B-B14F-4D97-AF65-F5344CB8AC3E}">
        <p14:creationId xmlns:p14="http://schemas.microsoft.com/office/powerpoint/2010/main" val="115466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294E86BD-FC1E-77B9-C9EB-E95E71AD8754}"/>
              </a:ext>
            </a:extLst>
          </p:cNvPr>
          <p:cNvPicPr>
            <a:picLocks noChangeAspect="1"/>
          </p:cNvPicPr>
          <p:nvPr/>
        </p:nvPicPr>
        <p:blipFill>
          <a:blip r:embed="rId3"/>
          <a:stretch>
            <a:fillRect/>
          </a:stretch>
        </p:blipFill>
        <p:spPr>
          <a:xfrm>
            <a:off x="1866001" y="1495621"/>
            <a:ext cx="8172079" cy="5013367"/>
          </a:xfrm>
          <a:prstGeom prst="rect">
            <a:avLst/>
          </a:prstGeom>
        </p:spPr>
      </p:pic>
      <p:sp>
        <p:nvSpPr>
          <p:cNvPr id="9" name="TextBox 8">
            <a:extLst>
              <a:ext uri="{FF2B5EF4-FFF2-40B4-BE49-F238E27FC236}">
                <a16:creationId xmlns:a16="http://schemas.microsoft.com/office/drawing/2014/main" id="{717296EB-7644-B80C-93DE-7769CCA0EE34}"/>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271766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B4BE8-ED47-9A1B-EC5A-E1FF8FA07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B78F0-2784-4B72-922F-5F591E11B8E3}"/>
              </a:ext>
            </a:extLst>
          </p:cNvPr>
          <p:cNvSpPr>
            <a:spLocks noGrp="1"/>
          </p:cNvSpPr>
          <p:nvPr>
            <p:ph type="title"/>
          </p:nvPr>
        </p:nvSpPr>
        <p:spPr>
          <a:xfrm>
            <a:off x="838200" y="593725"/>
            <a:ext cx="10515600" cy="1325563"/>
          </a:xfrm>
        </p:spPr>
        <p:txBody>
          <a:bodyPr>
            <a:normAutofit/>
          </a:bodyPr>
          <a:lstStyle/>
          <a:p>
            <a:r>
              <a:rPr lang="en-US" dirty="0"/>
              <a:t>Homing in on the involvement of T cells in </a:t>
            </a:r>
            <a:r>
              <a:rPr lang="en-US" dirty="0" err="1"/>
              <a:t>irAE</a:t>
            </a:r>
            <a:r>
              <a:rPr lang="en-US" dirty="0"/>
              <a:t> development</a:t>
            </a:r>
          </a:p>
        </p:txBody>
      </p:sp>
      <p:sp>
        <p:nvSpPr>
          <p:cNvPr id="3" name="Content Placeholder 2">
            <a:extLst>
              <a:ext uri="{FF2B5EF4-FFF2-40B4-BE49-F238E27FC236}">
                <a16:creationId xmlns:a16="http://schemas.microsoft.com/office/drawing/2014/main" id="{0855A50A-0E1C-2149-436A-3174B4E7F04E}"/>
              </a:ext>
            </a:extLst>
          </p:cNvPr>
          <p:cNvSpPr>
            <a:spLocks noGrp="1"/>
          </p:cNvSpPr>
          <p:nvPr>
            <p:ph idx="1"/>
          </p:nvPr>
        </p:nvSpPr>
        <p:spPr>
          <a:xfrm>
            <a:off x="838200" y="1919289"/>
            <a:ext cx="6304280" cy="4623402"/>
          </a:xfrm>
        </p:spPr>
        <p:txBody>
          <a:bodyPr>
            <a:normAutofit/>
          </a:bodyPr>
          <a:lstStyle/>
          <a:p>
            <a:r>
              <a:rPr lang="en-US" dirty="0"/>
              <a:t>Barrier organ </a:t>
            </a:r>
            <a:r>
              <a:rPr lang="en-US" dirty="0" err="1"/>
              <a:t>irAEs</a:t>
            </a:r>
            <a:r>
              <a:rPr lang="en-US" dirty="0"/>
              <a:t> dominated by </a:t>
            </a:r>
            <a:r>
              <a:rPr lang="en-US" dirty="0" err="1"/>
              <a:t>Trm</a:t>
            </a:r>
            <a:r>
              <a:rPr lang="en-US" dirty="0"/>
              <a:t> cells</a:t>
            </a:r>
          </a:p>
          <a:p>
            <a:r>
              <a:rPr lang="en-US" dirty="0"/>
              <a:t>Activated CD4 </a:t>
            </a:r>
            <a:r>
              <a:rPr lang="en-US" dirty="0" err="1"/>
              <a:t>Tem</a:t>
            </a:r>
            <a:r>
              <a:rPr lang="en-US" dirty="0"/>
              <a:t> abundance and TCR diversity associated with </a:t>
            </a:r>
            <a:r>
              <a:rPr lang="en-US" dirty="0" err="1"/>
              <a:t>irAEs</a:t>
            </a:r>
            <a:endParaRPr lang="en-US" dirty="0"/>
          </a:p>
          <a:p>
            <a:endParaRPr lang="en-US" dirty="0"/>
          </a:p>
        </p:txBody>
      </p:sp>
      <p:pic>
        <p:nvPicPr>
          <p:cNvPr id="4" name="Picture 3">
            <a:extLst>
              <a:ext uri="{FF2B5EF4-FFF2-40B4-BE49-F238E27FC236}">
                <a16:creationId xmlns:a16="http://schemas.microsoft.com/office/drawing/2014/main" id="{8A893D70-C462-0F72-64B3-117614D3BBCF}"/>
              </a:ext>
            </a:extLst>
          </p:cNvPr>
          <p:cNvPicPr>
            <a:picLocks noChangeAspect="1"/>
          </p:cNvPicPr>
          <p:nvPr/>
        </p:nvPicPr>
        <p:blipFill>
          <a:blip r:embed="rId3"/>
          <a:stretch>
            <a:fillRect/>
          </a:stretch>
        </p:blipFill>
        <p:spPr>
          <a:xfrm>
            <a:off x="1420291" y="3576320"/>
            <a:ext cx="4508068" cy="3190240"/>
          </a:xfrm>
          <a:prstGeom prst="rect">
            <a:avLst/>
          </a:prstGeom>
        </p:spPr>
      </p:pic>
      <p:pic>
        <p:nvPicPr>
          <p:cNvPr id="5" name="Picture 4">
            <a:extLst>
              <a:ext uri="{FF2B5EF4-FFF2-40B4-BE49-F238E27FC236}">
                <a16:creationId xmlns:a16="http://schemas.microsoft.com/office/drawing/2014/main" id="{63896D90-9E24-60A7-9BA1-5E3CFABBA9A0}"/>
              </a:ext>
            </a:extLst>
          </p:cNvPr>
          <p:cNvPicPr>
            <a:picLocks noChangeAspect="1"/>
          </p:cNvPicPr>
          <p:nvPr/>
        </p:nvPicPr>
        <p:blipFill>
          <a:blip r:embed="rId4"/>
          <a:stretch>
            <a:fillRect/>
          </a:stretch>
        </p:blipFill>
        <p:spPr>
          <a:xfrm>
            <a:off x="7370073" y="2346960"/>
            <a:ext cx="4424087" cy="4419600"/>
          </a:xfrm>
          <a:prstGeom prst="rect">
            <a:avLst/>
          </a:prstGeom>
        </p:spPr>
      </p:pic>
    </p:spTree>
    <p:extLst>
      <p:ext uri="{BB962C8B-B14F-4D97-AF65-F5344CB8AC3E}">
        <p14:creationId xmlns:p14="http://schemas.microsoft.com/office/powerpoint/2010/main" val="814682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908040" cy="4623402"/>
          </a:xfrm>
        </p:spPr>
        <p:txBody>
          <a:bodyPr>
            <a:normAutofit fontScale="85000" lnSpcReduction="20000"/>
          </a:bodyPr>
          <a:lstStyle/>
          <a:p>
            <a:r>
              <a:rPr lang="en-US" dirty="0"/>
              <a:t>Supporting evidence</a:t>
            </a:r>
          </a:p>
          <a:p>
            <a:pPr lvl="1"/>
            <a:r>
              <a:rPr lang="en-US" dirty="0"/>
              <a:t>TCRs estimated to potentially react with 1 in ~10k encountered peptides (</a:t>
            </a:r>
            <a:r>
              <a:rPr lang="en-US" b="0" i="0" u="none" strike="noStrike" dirty="0">
                <a:solidFill>
                  <a:srgbClr val="212121"/>
                </a:solidFill>
                <a:effectLst/>
              </a:rPr>
              <a:t>PMID37409132</a:t>
            </a:r>
            <a:r>
              <a:rPr lang="en-US" dirty="0"/>
              <a:t>)</a:t>
            </a:r>
          </a:p>
          <a:p>
            <a:pPr lvl="1"/>
            <a:r>
              <a:rPr lang="en-US" i="0" u="none" strike="noStrike" dirty="0">
                <a:effectLst/>
              </a:rPr>
              <a:t>ICB remodels TCR repertoire (</a:t>
            </a:r>
            <a:r>
              <a:rPr lang="en-US" b="0" i="0" u="none" strike="noStrike" dirty="0">
                <a:effectLst/>
              </a:rPr>
              <a:t>PMID28031229</a:t>
            </a:r>
            <a:r>
              <a:rPr lang="en-US" i="0" u="none" strike="noStrike" dirty="0">
                <a:effectLst/>
              </a:rPr>
              <a:t>)</a:t>
            </a:r>
            <a:endParaRPr lang="en-US" baseline="30000" dirty="0"/>
          </a:p>
          <a:p>
            <a:pPr lvl="1"/>
            <a:r>
              <a:rPr lang="en-US" i="0" u="none" strike="noStrike" dirty="0" err="1">
                <a:effectLst/>
              </a:rPr>
              <a:t>irAE</a:t>
            </a:r>
            <a:r>
              <a:rPr lang="en-US" i="0" u="none" strike="noStrike" dirty="0">
                <a:effectLst/>
              </a:rPr>
              <a:t> development </a:t>
            </a:r>
            <a:r>
              <a:rPr lang="en-US" u="none" strike="noStrike" dirty="0">
                <a:effectLst/>
              </a:rPr>
              <a:t>associated</a:t>
            </a:r>
            <a:r>
              <a:rPr lang="en-US" i="0" u="none" strike="noStrike" dirty="0">
                <a:effectLst/>
              </a:rPr>
              <a:t> with T cell expansion (</a:t>
            </a:r>
            <a:r>
              <a:rPr lang="en-US" b="0" i="0" u="none" strike="noStrike" dirty="0">
                <a:effectLst/>
              </a:rPr>
              <a:t>PMID27698113</a:t>
            </a:r>
            <a:r>
              <a:rPr lang="en-US" i="0" u="none" strike="noStrike" dirty="0">
                <a:effectLst/>
              </a:rPr>
              <a:t>, </a:t>
            </a:r>
            <a:r>
              <a:rPr lang="en-US" b="0" i="0" u="none" strike="noStrike" dirty="0">
                <a:effectLst/>
              </a:rPr>
              <a:t>PMID33597266</a:t>
            </a:r>
            <a:r>
              <a:rPr lang="en-US" i="0" u="none" strike="noStrike" dirty="0">
                <a:effectLst/>
              </a:rPr>
              <a:t>, </a:t>
            </a:r>
            <a:r>
              <a:rPr lang="en-US" b="0" i="0" u="none" strike="noStrike" dirty="0">
                <a:effectLst/>
              </a:rPr>
              <a:t>PMID33643899</a:t>
            </a:r>
            <a:r>
              <a:rPr lang="en-US" i="0" u="none" strike="noStrike" dirty="0">
                <a:effectLst/>
              </a:rPr>
              <a:t>)</a:t>
            </a:r>
            <a:endParaRPr lang="en-US" dirty="0"/>
          </a:p>
          <a:p>
            <a:pPr lvl="1"/>
            <a:r>
              <a:rPr lang="en-US" dirty="0"/>
              <a:t>most similar tissue to tumor often has higher </a:t>
            </a:r>
            <a:r>
              <a:rPr lang="en-US" dirty="0" err="1"/>
              <a:t>irAE</a:t>
            </a:r>
            <a:r>
              <a:rPr lang="en-US" dirty="0"/>
              <a:t> incidence (</a:t>
            </a:r>
            <a:r>
              <a:rPr lang="en-US" b="0" i="0" u="none" strike="noStrike" dirty="0">
                <a:effectLst/>
              </a:rPr>
              <a:t>PMID31021392</a:t>
            </a:r>
            <a:r>
              <a:rPr lang="en-US" dirty="0"/>
              <a:t>)</a:t>
            </a:r>
          </a:p>
          <a:p>
            <a:pPr lvl="1"/>
            <a:r>
              <a:rPr lang="en-US" dirty="0"/>
              <a:t>infiltration of T cells in </a:t>
            </a:r>
            <a:r>
              <a:rPr lang="en-US" dirty="0" err="1"/>
              <a:t>irAE</a:t>
            </a:r>
            <a:r>
              <a:rPr lang="en-US" dirty="0"/>
              <a:t> tissue (</a:t>
            </a:r>
            <a:r>
              <a:rPr lang="en-US" b="0" i="0" u="none" strike="noStrike" dirty="0">
                <a:effectLst/>
              </a:rPr>
              <a:t>PMID31021392</a:t>
            </a:r>
            <a:r>
              <a:rPr lang="en-US" dirty="0"/>
              <a:t>, </a:t>
            </a:r>
            <a:r>
              <a:rPr lang="en-US" b="0" i="0" u="none" strike="noStrike" dirty="0">
                <a:effectLst/>
              </a:rPr>
              <a:t>PMID35101349</a:t>
            </a:r>
            <a:r>
              <a:rPr lang="en-US" dirty="0"/>
              <a:t>)</a:t>
            </a:r>
          </a:p>
          <a:p>
            <a:pPr lvl="1"/>
            <a:r>
              <a:rPr lang="en-US" dirty="0"/>
              <a:t>sharing between</a:t>
            </a:r>
            <a:r>
              <a:rPr lang="en-US" i="0" u="none" strike="noStrike" dirty="0">
                <a:effectLst/>
              </a:rPr>
              <a:t> TCR clonotypes infi</a:t>
            </a:r>
            <a:r>
              <a:rPr lang="en-US" dirty="0"/>
              <a:t>ltrating primary tumor and </a:t>
            </a:r>
            <a:r>
              <a:rPr lang="en-US" dirty="0" err="1"/>
              <a:t>irAE</a:t>
            </a:r>
            <a:r>
              <a:rPr lang="en-US" dirty="0"/>
              <a:t> tissue (</a:t>
            </a:r>
            <a:r>
              <a:rPr lang="en-US" b="0" i="0" u="none" strike="noStrike" dirty="0">
                <a:effectLst/>
              </a:rPr>
              <a:t>PMID31021392</a:t>
            </a:r>
            <a:r>
              <a:rPr lang="en-US" dirty="0"/>
              <a:t>, </a:t>
            </a:r>
            <a:r>
              <a:rPr lang="en-US" b="0" i="0" u="none" strike="noStrike" dirty="0">
                <a:effectLst/>
              </a:rPr>
              <a:t>PMID30832716</a:t>
            </a:r>
            <a:r>
              <a:rPr lang="en-US" dirty="0"/>
              <a:t>, </a:t>
            </a:r>
            <a:r>
              <a:rPr lang="en-US" b="0" i="0" u="none" strike="noStrike" dirty="0">
                <a:effectLst/>
              </a:rPr>
              <a:t>PMID34589959</a:t>
            </a:r>
            <a:r>
              <a:rPr lang="en-US" dirty="0"/>
              <a:t>) and metastases and </a:t>
            </a:r>
            <a:r>
              <a:rPr lang="en-US" dirty="0" err="1"/>
              <a:t>irAE</a:t>
            </a:r>
            <a:r>
              <a:rPr lang="en-US" dirty="0"/>
              <a:t> tissue (</a:t>
            </a:r>
            <a:r>
              <a:rPr lang="en-US" b="0" i="0" u="none" strike="noStrike" dirty="0">
                <a:effectLst/>
              </a:rPr>
              <a:t>PMID37680638</a:t>
            </a:r>
            <a:r>
              <a:rPr lang="en-US" dirty="0"/>
              <a:t>)</a:t>
            </a:r>
          </a:p>
          <a:p>
            <a:pPr lvl="1"/>
            <a:r>
              <a:rPr lang="en-US" i="0" u="none" strike="noStrike" dirty="0">
                <a:effectLst/>
              </a:rPr>
              <a:t>more peripheral T cell clones shared with TILs in </a:t>
            </a:r>
            <a:r>
              <a:rPr lang="en-US" i="0" u="none" strike="noStrike" dirty="0" err="1">
                <a:effectLst/>
              </a:rPr>
              <a:t>irAE</a:t>
            </a:r>
            <a:r>
              <a:rPr lang="en-US" i="0" u="none" strike="noStrike" dirty="0">
                <a:effectLst/>
              </a:rPr>
              <a:t> patients (</a:t>
            </a:r>
            <a:r>
              <a:rPr lang="en-US" b="0" i="0" u="none" strike="noStrike" dirty="0">
                <a:effectLst/>
              </a:rPr>
              <a:t>PMID30832716</a:t>
            </a:r>
            <a:r>
              <a:rPr lang="en-US" i="0" u="none" strike="noStrike" dirty="0">
                <a:effectLst/>
              </a:rPr>
              <a:t>)</a:t>
            </a: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673202" y="1898968"/>
            <a:ext cx="5325757" cy="4416742"/>
          </a:xfrm>
          <a:prstGeom prst="rect">
            <a:avLst/>
          </a:prstGeom>
        </p:spPr>
      </p:pic>
      <p:sp>
        <p:nvSpPr>
          <p:cNvPr id="4" name="TextBox 3">
            <a:extLst>
              <a:ext uri="{FF2B5EF4-FFF2-40B4-BE49-F238E27FC236}">
                <a16:creationId xmlns:a16="http://schemas.microsoft.com/office/drawing/2014/main" id="{D2D1471D-847F-AFD1-3E41-E09CB9D47E97}"/>
              </a:ext>
            </a:extLst>
          </p:cNvPr>
          <p:cNvSpPr txBox="1"/>
          <p:nvPr/>
        </p:nvSpPr>
        <p:spPr>
          <a:xfrm>
            <a:off x="772259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84050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 determine if TCR (junction) features can serve a proxy for T cell cross-reactivity</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Features to investigate</a:t>
            </a:r>
          </a:p>
          <a:p>
            <a:pPr lvl="1"/>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1"/>
            <a:r>
              <a:rPr lang="en-US" dirty="0"/>
              <a:t>TCR germline-ness (probability of generation)</a:t>
            </a:r>
          </a:p>
          <a:p>
            <a:r>
              <a:rPr lang="en-US" dirty="0"/>
              <a:t>Possible effects of feature variations</a:t>
            </a:r>
          </a:p>
          <a:p>
            <a:pPr lvl="1"/>
            <a:r>
              <a:rPr lang="en-US" dirty="0"/>
              <a:t>Altered TCR-</a:t>
            </a:r>
            <a:r>
              <a:rPr lang="en-US" dirty="0" err="1"/>
              <a:t>pMHC</a:t>
            </a:r>
            <a:r>
              <a:rPr lang="en-US" dirty="0"/>
              <a:t> contact geometry, binding modes, number of contacts</a:t>
            </a:r>
          </a:p>
        </p:txBody>
      </p:sp>
    </p:spTree>
    <p:extLst>
      <p:ext uri="{BB962C8B-B14F-4D97-AF65-F5344CB8AC3E}">
        <p14:creationId xmlns:p14="http://schemas.microsoft.com/office/powerpoint/2010/main" val="960572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228080" y="515416"/>
            <a:ext cx="5130800" cy="646331"/>
          </a:xfrm>
          <a:prstGeom prst="rect">
            <a:avLst/>
          </a:prstGeom>
          <a:noFill/>
        </p:spPr>
        <p:txBody>
          <a:bodyPr wrap="square" rtlCol="0">
            <a:spAutoFit/>
          </a:bodyPr>
          <a:lstStyle/>
          <a:p>
            <a:r>
              <a:rPr lang="en-US" dirty="0"/>
              <a:t>Pooled groups B &amp; C for power</a:t>
            </a:r>
          </a:p>
          <a:p>
            <a:r>
              <a:rPr lang="en-US" dirty="0"/>
              <a:t>(still observe same trends if not pooled)</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Tree>
    <p:extLst>
      <p:ext uri="{BB962C8B-B14F-4D97-AF65-F5344CB8AC3E}">
        <p14:creationId xmlns:p14="http://schemas.microsoft.com/office/powerpoint/2010/main" val="382178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F75FED-500F-0BC3-87E9-F4D65E6F8AB6}"/>
              </a:ext>
            </a:extLst>
          </p:cNvPr>
          <p:cNvSpPr txBox="1"/>
          <p:nvPr/>
        </p:nvSpPr>
        <p:spPr>
          <a:xfrm>
            <a:off x="6228080" y="515416"/>
            <a:ext cx="5130800" cy="369332"/>
          </a:xfrm>
          <a:prstGeom prst="rect">
            <a:avLst/>
          </a:prstGeom>
          <a:noFill/>
        </p:spPr>
        <p:txBody>
          <a:bodyPr wrap="square" rtlCol="0">
            <a:spAutoFit/>
          </a:bodyPr>
          <a:lstStyle/>
          <a:p>
            <a:r>
              <a:rPr lang="en-US" dirty="0"/>
              <a:t>Colitis dataset intro slide like last slide</a:t>
            </a:r>
          </a:p>
        </p:txBody>
      </p:sp>
    </p:spTree>
    <p:extLst>
      <p:ext uri="{BB962C8B-B14F-4D97-AF65-F5344CB8AC3E}">
        <p14:creationId xmlns:p14="http://schemas.microsoft.com/office/powerpoint/2010/main" val="131663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4851400" cy="1325563"/>
          </a:xfrm>
        </p:spPr>
        <p:txBody>
          <a:bodyPr>
            <a:normAutofit/>
          </a:bodyPr>
          <a:lstStyle/>
          <a:p>
            <a:r>
              <a:rPr lang="en-US" dirty="0"/>
              <a:t>Methods (update for colitis too)</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064760" cy="4583112"/>
          </a:xfrm>
        </p:spPr>
        <p:txBody>
          <a:bodyPr>
            <a:normAutofit fontScale="62500" lnSpcReduction="20000"/>
          </a:bodyPr>
          <a:lstStyle/>
          <a:p>
            <a:pPr marL="514350" indent="-514350">
              <a:buFont typeface="+mj-lt"/>
              <a:buAutoNum type="arabicPeriod"/>
            </a:pPr>
            <a:r>
              <a:rPr lang="en-US" dirty="0"/>
              <a:t>Quality control, filter out ~50k cells, obtain ~180k cells</a:t>
            </a:r>
          </a:p>
          <a:p>
            <a:pPr marL="514350" indent="-514350">
              <a:buFont typeface="+mj-lt"/>
              <a:buAutoNum type="arabicPeriod"/>
            </a:pPr>
            <a:r>
              <a:rPr lang="en-US" dirty="0"/>
              <a:t>Data normalization</a:t>
            </a:r>
          </a:p>
          <a:p>
            <a:pPr marL="514350" indent="-514350">
              <a:buFont typeface="+mj-lt"/>
              <a:buAutoNum type="arabicPeriod"/>
            </a:pPr>
            <a:r>
              <a:rPr lang="en-US" dirty="0"/>
              <a:t>Highly variable feature selection</a:t>
            </a:r>
          </a:p>
          <a:p>
            <a:pPr marL="514350" indent="-514350">
              <a:buFont typeface="+mj-lt"/>
              <a:buAutoNum type="arabicPeriod"/>
            </a:pPr>
            <a:r>
              <a:rPr lang="en-US" dirty="0"/>
              <a:t>Data scaling</a:t>
            </a:r>
          </a:p>
          <a:p>
            <a:pPr marL="514350" indent="-514350">
              <a:buFont typeface="+mj-lt"/>
              <a:buAutoNum type="arabicPeriod"/>
            </a:pPr>
            <a:r>
              <a:rPr lang="en-US" dirty="0"/>
              <a:t>Dimensional reduction</a:t>
            </a:r>
          </a:p>
          <a:p>
            <a:pPr marL="514350" indent="-514350">
              <a:buFont typeface="+mj-lt"/>
              <a:buAutoNum type="arabicPeriod"/>
            </a:pPr>
            <a:r>
              <a:rPr lang="en-US" dirty="0"/>
              <a:t>Clustering of cells</a:t>
            </a:r>
          </a:p>
          <a:p>
            <a:pPr marL="514350" indent="-514350">
              <a:buFont typeface="+mj-lt"/>
              <a:buAutoNum type="arabicPeriod"/>
            </a:pPr>
            <a:r>
              <a:rPr lang="en-US" dirty="0"/>
              <a:t>Reference map clusters to identify cell (sub)types</a:t>
            </a:r>
          </a:p>
          <a:p>
            <a:pPr marL="514350" indent="-514350">
              <a:buFont typeface="+mj-lt"/>
              <a:buAutoNum type="arabicPeriod"/>
            </a:pPr>
            <a:r>
              <a:rPr lang="en-US" dirty="0"/>
              <a:t>Remove non-T cells, repeat steps 5-7, obtain ~30k T cells</a:t>
            </a:r>
          </a:p>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VJ and CDR3 sequences</a:t>
            </a:r>
          </a:p>
          <a:p>
            <a:pPr marL="514350" indent="-514350">
              <a:buFont typeface="+mj-lt"/>
              <a:buAutoNum type="arabicPeriod"/>
            </a:pPr>
            <a:r>
              <a:rPr lang="en-US" dirty="0"/>
              <a:t>CDR3 length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 of top clonotypes</a:t>
            </a:r>
          </a:p>
        </p:txBody>
      </p:sp>
      <p:pic>
        <p:nvPicPr>
          <p:cNvPr id="4" name="Picture 3">
            <a:extLst>
              <a:ext uri="{FF2B5EF4-FFF2-40B4-BE49-F238E27FC236}">
                <a16:creationId xmlns:a16="http://schemas.microsoft.com/office/drawing/2014/main" id="{872C0E8C-74D3-5BBF-DD27-0B364311153D}"/>
              </a:ext>
            </a:extLst>
          </p:cNvPr>
          <p:cNvPicPr>
            <a:picLocks noChangeAspect="1"/>
          </p:cNvPicPr>
          <p:nvPr/>
        </p:nvPicPr>
        <p:blipFill>
          <a:blip r:embed="rId3"/>
          <a:stretch>
            <a:fillRect/>
          </a:stretch>
        </p:blipFill>
        <p:spPr>
          <a:xfrm>
            <a:off x="6101202" y="3421613"/>
            <a:ext cx="5521838" cy="3391302"/>
          </a:xfrm>
          <a:prstGeom prst="rect">
            <a:avLst/>
          </a:prstGeom>
        </p:spPr>
      </p:pic>
      <p:grpSp>
        <p:nvGrpSpPr>
          <p:cNvPr id="7" name="Group 6">
            <a:extLst>
              <a:ext uri="{FF2B5EF4-FFF2-40B4-BE49-F238E27FC236}">
                <a16:creationId xmlns:a16="http://schemas.microsoft.com/office/drawing/2014/main" id="{7333CB56-67E6-2DE3-433E-4C1BC8AE68D3}"/>
              </a:ext>
            </a:extLst>
          </p:cNvPr>
          <p:cNvGrpSpPr/>
          <p:nvPr/>
        </p:nvGrpSpPr>
        <p:grpSpPr>
          <a:xfrm>
            <a:off x="6101202" y="119079"/>
            <a:ext cx="5521838" cy="3309921"/>
            <a:chOff x="6101202" y="119079"/>
            <a:chExt cx="5521838" cy="3309921"/>
          </a:xfrm>
        </p:grpSpPr>
        <p:pic>
          <p:nvPicPr>
            <p:cNvPr id="5" name="Picture 4">
              <a:extLst>
                <a:ext uri="{FF2B5EF4-FFF2-40B4-BE49-F238E27FC236}">
                  <a16:creationId xmlns:a16="http://schemas.microsoft.com/office/drawing/2014/main" id="{9A9F7D9F-1EAA-37A6-42D8-DBAE22C008E3}"/>
                </a:ext>
              </a:extLst>
            </p:cNvPr>
            <p:cNvPicPr>
              <a:picLocks noChangeAspect="1"/>
            </p:cNvPicPr>
            <p:nvPr/>
          </p:nvPicPr>
          <p:blipFill>
            <a:blip r:embed="rId4"/>
            <a:stretch>
              <a:fillRect/>
            </a:stretch>
          </p:blipFill>
          <p:spPr>
            <a:xfrm>
              <a:off x="6101202" y="119080"/>
              <a:ext cx="5521838" cy="3309920"/>
            </a:xfrm>
            <a:prstGeom prst="rect">
              <a:avLst/>
            </a:prstGeom>
          </p:spPr>
        </p:pic>
        <p:sp>
          <p:nvSpPr>
            <p:cNvPr id="6" name="Rectangle 5">
              <a:extLst>
                <a:ext uri="{FF2B5EF4-FFF2-40B4-BE49-F238E27FC236}">
                  <a16:creationId xmlns:a16="http://schemas.microsoft.com/office/drawing/2014/main" id="{63E47F2B-C5A4-2D45-0F1B-FD98D1C21A76}"/>
                </a:ext>
              </a:extLst>
            </p:cNvPr>
            <p:cNvSpPr/>
            <p:nvPr/>
          </p:nvSpPr>
          <p:spPr>
            <a:xfrm>
              <a:off x="7622600" y="119079"/>
              <a:ext cx="1501079" cy="365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Autofit/>
          </a:bodyPr>
          <a:lstStyle/>
          <a:p>
            <a:r>
              <a:rPr lang="en-US" sz="3200" dirty="0"/>
              <a:t>Heatmap methods</a:t>
            </a:r>
          </a:p>
        </p:txBody>
      </p:sp>
      <p:sp>
        <p:nvSpPr>
          <p:cNvPr id="15" name="Content Placeholder 2">
            <a:extLst>
              <a:ext uri="{FF2B5EF4-FFF2-40B4-BE49-F238E27FC236}">
                <a16:creationId xmlns:a16="http://schemas.microsoft.com/office/drawing/2014/main" id="{56D95AB4-B436-5BF6-67A4-2B11960C930A}"/>
              </a:ext>
            </a:extLst>
          </p:cNvPr>
          <p:cNvSpPr>
            <a:spLocks noGrp="1"/>
          </p:cNvSpPr>
          <p:nvPr>
            <p:ph idx="1"/>
          </p:nvPr>
        </p:nvSpPr>
        <p:spPr>
          <a:xfrm>
            <a:off x="838200" y="1919288"/>
            <a:ext cx="10612120" cy="4938711"/>
          </a:xfrm>
        </p:spPr>
        <p:txBody>
          <a:bodyPr>
            <a:normAutofit fontScale="92500" lnSpcReduction="10000"/>
          </a:bodyPr>
          <a:lstStyle/>
          <a:p>
            <a:pPr marL="514350" indent="-514350">
              <a:buFont typeface="+mj-lt"/>
              <a:buAutoNum type="arabicPeriod"/>
            </a:pPr>
            <a:r>
              <a:rPr lang="en-US" dirty="0"/>
              <a:t>Calculate clonotype (chain-CDR3-V-J) counts within each patient</a:t>
            </a:r>
          </a:p>
          <a:p>
            <a:pPr marL="514350" indent="-514350">
              <a:buFont typeface="+mj-lt"/>
              <a:buAutoNum type="arabicPeriod"/>
            </a:pPr>
            <a:r>
              <a:rPr lang="en-US" dirty="0"/>
              <a:t>If not </a:t>
            </a:r>
            <a:r>
              <a:rPr lang="en-US" dirty="0" err="1"/>
              <a:t>downsampling</a:t>
            </a:r>
            <a:r>
              <a:rPr lang="en-US" dirty="0"/>
              <a:t>, normalize clonotype counts within each patient by sum of clonotypes for that patient (sequencing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if not </a:t>
            </a:r>
            <a:r>
              <a:rPr lang="en-US" dirty="0" err="1"/>
              <a:t>downsampled</a:t>
            </a:r>
            <a:r>
              <a:rPr lang="en-US" dirty="0"/>
              <a:t>) clonotype counts within cell type, chain groups</a:t>
            </a:r>
          </a:p>
          <a:p>
            <a:pPr marL="514350" indent="-514350">
              <a:buFont typeface="+mj-lt"/>
              <a:buAutoNum type="arabicPeriod"/>
            </a:pPr>
            <a:r>
              <a:rPr lang="en-US" dirty="0"/>
              <a:t>Create 10 bins per cell type, chain group, i.e. bin 1 is top 10% clonotypes for that chain-cell type across patients</a:t>
            </a:r>
          </a:p>
          <a:p>
            <a:pPr marL="514350" indent="-514350">
              <a:buFont typeface="+mj-lt"/>
              <a:buAutoNum type="arabicPeriod"/>
            </a:pPr>
            <a:r>
              <a:rPr lang="en-US" dirty="0"/>
              <a:t>Perform Wilcox rank sum test iteratively up to n</a:t>
            </a:r>
            <a:r>
              <a:rPr lang="en-US" baseline="30000" dirty="0"/>
              <a:t>th</a:t>
            </a:r>
            <a:r>
              <a:rPr lang="en-US" dirty="0"/>
              <a:t> bin within cell type, chain groups for features of interest</a:t>
            </a:r>
          </a:p>
          <a:p>
            <a:pPr marL="514350" indent="-514350">
              <a:buFont typeface="+mj-lt"/>
              <a:buAutoNum type="arabicPeriod"/>
            </a:pPr>
            <a:r>
              <a:rPr lang="en-US" dirty="0"/>
              <a:t>Create heatmaps of –log10(p value) by cell type, chain, feature groups across % repertoire bins</a:t>
            </a:r>
          </a:p>
        </p:txBody>
      </p:sp>
    </p:spTree>
    <p:extLst>
      <p:ext uri="{BB962C8B-B14F-4D97-AF65-F5344CB8AC3E}">
        <p14:creationId xmlns:p14="http://schemas.microsoft.com/office/powerpoint/2010/main" val="73045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Results</a:t>
            </a:r>
          </a:p>
        </p:txBody>
      </p:sp>
    </p:spTree>
    <p:extLst>
      <p:ext uri="{BB962C8B-B14F-4D97-AF65-F5344CB8AC3E}">
        <p14:creationId xmlns:p14="http://schemas.microsoft.com/office/powerpoint/2010/main" val="412029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sz="3600" dirty="0"/>
              <a:t>More proliferating T cells, fewer memory T cells (CD4 TEM, CD8 TCM), fewer MAITs in </a:t>
            </a:r>
            <a:r>
              <a:rPr lang="en-US" sz="3600" dirty="0" err="1"/>
              <a:t>irAE</a:t>
            </a:r>
            <a:r>
              <a:rPr lang="en-US" sz="3600" dirty="0"/>
              <a:t> colitis tissue: normalized by sequencing depth approach</a:t>
            </a:r>
          </a:p>
        </p:txBody>
      </p:sp>
      <p:sp>
        <p:nvSpPr>
          <p:cNvPr id="5" name="TextBox 4">
            <a:extLst>
              <a:ext uri="{FF2B5EF4-FFF2-40B4-BE49-F238E27FC236}">
                <a16:creationId xmlns:a16="http://schemas.microsoft.com/office/drawing/2014/main" id="{2B65CDE9-FA4E-0649-FFEB-FE67B86BA39D}"/>
              </a:ext>
            </a:extLst>
          </p:cNvPr>
          <p:cNvSpPr txBox="1"/>
          <p:nvPr/>
        </p:nvSpPr>
        <p:spPr>
          <a:xfrm>
            <a:off x="1920240" y="2207063"/>
            <a:ext cx="2031838" cy="369332"/>
          </a:xfrm>
          <a:prstGeom prst="rect">
            <a:avLst/>
          </a:prstGeom>
          <a:noFill/>
        </p:spPr>
        <p:txBody>
          <a:bodyPr wrap="none" rtlCol="0">
            <a:spAutoFit/>
          </a:bodyPr>
          <a:lstStyle/>
          <a:p>
            <a:r>
              <a:rPr lang="en-US" dirty="0"/>
              <a:t>Myocarditis dataset</a:t>
            </a:r>
          </a:p>
        </p:txBody>
      </p:sp>
      <p:sp>
        <p:nvSpPr>
          <p:cNvPr id="7" name="TextBox 6">
            <a:extLst>
              <a:ext uri="{FF2B5EF4-FFF2-40B4-BE49-F238E27FC236}">
                <a16:creationId xmlns:a16="http://schemas.microsoft.com/office/drawing/2014/main" id="{33AC99D1-BBFB-364D-C93D-F9EFA893D647}"/>
              </a:ext>
            </a:extLst>
          </p:cNvPr>
          <p:cNvSpPr txBox="1"/>
          <p:nvPr/>
        </p:nvSpPr>
        <p:spPr>
          <a:xfrm>
            <a:off x="7972803" y="2207063"/>
            <a:ext cx="1504194" cy="369332"/>
          </a:xfrm>
          <a:prstGeom prst="rect">
            <a:avLst/>
          </a:prstGeom>
          <a:noFill/>
        </p:spPr>
        <p:txBody>
          <a:bodyPr wrap="none" rtlCol="0">
            <a:spAutoFit/>
          </a:bodyPr>
          <a:lstStyle/>
          <a:p>
            <a:r>
              <a:rPr lang="en-US" dirty="0"/>
              <a:t>Colitis dataset</a:t>
            </a:r>
          </a:p>
        </p:txBody>
      </p:sp>
    </p:spTree>
    <p:extLst>
      <p:ext uri="{BB962C8B-B14F-4D97-AF65-F5344CB8AC3E}">
        <p14:creationId xmlns:p14="http://schemas.microsoft.com/office/powerpoint/2010/main" val="409386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sz="3600" dirty="0"/>
              <a:t>More proliferating T cells, fewer memory T cells (CD4 TEM, CD8 TCM), fewer MAITs in </a:t>
            </a:r>
            <a:r>
              <a:rPr lang="en-US" sz="3600" dirty="0" err="1"/>
              <a:t>irAE</a:t>
            </a:r>
            <a:r>
              <a:rPr lang="en-US" sz="3600" dirty="0"/>
              <a:t> colitis tissue: </a:t>
            </a:r>
            <a:r>
              <a:rPr lang="en-US" sz="3600" dirty="0" err="1"/>
              <a:t>downsampling</a:t>
            </a:r>
            <a:r>
              <a:rPr lang="en-US" sz="3600" dirty="0"/>
              <a:t> approach</a:t>
            </a:r>
            <a:endParaRPr lang="en-US" dirty="0"/>
          </a:p>
        </p:txBody>
      </p:sp>
      <p:pic>
        <p:nvPicPr>
          <p:cNvPr id="19" name="Picture 18">
            <a:extLst>
              <a:ext uri="{FF2B5EF4-FFF2-40B4-BE49-F238E27FC236}">
                <a16:creationId xmlns:a16="http://schemas.microsoft.com/office/drawing/2014/main" id="{A730EA13-8287-F584-1A7A-7B931218EC72}"/>
              </a:ext>
            </a:extLst>
          </p:cNvPr>
          <p:cNvPicPr>
            <a:picLocks noChangeAspect="1"/>
          </p:cNvPicPr>
          <p:nvPr/>
        </p:nvPicPr>
        <p:blipFill>
          <a:blip r:embed="rId3"/>
          <a:stretch>
            <a:fillRect/>
          </a:stretch>
        </p:blipFill>
        <p:spPr>
          <a:xfrm>
            <a:off x="0" y="2071013"/>
            <a:ext cx="6404113" cy="3959582"/>
          </a:xfrm>
          <a:prstGeom prst="rect">
            <a:avLst/>
          </a:prstGeom>
        </p:spPr>
      </p:pic>
      <p:sp>
        <p:nvSpPr>
          <p:cNvPr id="5" name="TextBox 4">
            <a:extLst>
              <a:ext uri="{FF2B5EF4-FFF2-40B4-BE49-F238E27FC236}">
                <a16:creationId xmlns:a16="http://schemas.microsoft.com/office/drawing/2014/main" id="{D66756B7-09CB-99D1-2738-F281CCEE27C9}"/>
              </a:ext>
            </a:extLst>
          </p:cNvPr>
          <p:cNvSpPr txBox="1"/>
          <p:nvPr/>
        </p:nvSpPr>
        <p:spPr>
          <a:xfrm>
            <a:off x="8342283" y="2109669"/>
            <a:ext cx="1531894" cy="369332"/>
          </a:xfrm>
          <a:prstGeom prst="rect">
            <a:avLst/>
          </a:prstGeom>
          <a:noFill/>
        </p:spPr>
        <p:txBody>
          <a:bodyPr wrap="none" rtlCol="0">
            <a:spAutoFit/>
          </a:bodyPr>
          <a:lstStyle/>
          <a:p>
            <a:r>
              <a:rPr lang="en-US" dirty="0" err="1"/>
              <a:t>Downsampled</a:t>
            </a:r>
            <a:endParaRPr lang="en-US" dirty="0"/>
          </a:p>
        </p:txBody>
      </p:sp>
    </p:spTree>
    <p:extLst>
      <p:ext uri="{BB962C8B-B14F-4D97-AF65-F5344CB8AC3E}">
        <p14:creationId xmlns:p14="http://schemas.microsoft.com/office/powerpoint/2010/main" val="788155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In myocarditis dataset, a few VJ genes are differentially encountered in different </a:t>
            </a:r>
            <a:r>
              <a:rPr lang="en-US" dirty="0" err="1"/>
              <a:t>irAE</a:t>
            </a:r>
            <a:r>
              <a:rPr lang="en-US" dirty="0"/>
              <a:t> groups</a:t>
            </a:r>
            <a:br>
              <a:rPr lang="en-US" dirty="0"/>
            </a:br>
            <a:r>
              <a:rPr lang="en-US" dirty="0"/>
              <a:t>cleanup to just be significant ones shown, show in both datasets?</a:t>
            </a:r>
          </a:p>
        </p:txBody>
      </p:sp>
      <p:sp>
        <p:nvSpPr>
          <p:cNvPr id="9" name="TextBox 8">
            <a:extLst>
              <a:ext uri="{FF2B5EF4-FFF2-40B4-BE49-F238E27FC236}">
                <a16:creationId xmlns:a16="http://schemas.microsoft.com/office/drawing/2014/main" id="{4FD04972-7431-A8DF-F214-0CA56CC31F94}"/>
              </a:ext>
            </a:extLst>
          </p:cNvPr>
          <p:cNvSpPr txBox="1"/>
          <p:nvPr/>
        </p:nvSpPr>
        <p:spPr>
          <a:xfrm>
            <a:off x="3483977" y="6483346"/>
            <a:ext cx="4573688"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&lt;1e-2; *; p &lt;0.05</a:t>
            </a:r>
            <a:endParaRPr lang="en-US" b="0" i="0" u="none" strike="noStrike" dirty="0">
              <a:solidFill>
                <a:srgbClr val="212121"/>
              </a:solidFill>
              <a:effectLst/>
              <a:latin typeface="Cambria" panose="02040503050406030204" pitchFamily="18" charset="0"/>
            </a:endParaRPr>
          </a:p>
        </p:txBody>
      </p:sp>
      <p:pic>
        <p:nvPicPr>
          <p:cNvPr id="3" name="Picture 2">
            <a:extLst>
              <a:ext uri="{FF2B5EF4-FFF2-40B4-BE49-F238E27FC236}">
                <a16:creationId xmlns:a16="http://schemas.microsoft.com/office/drawing/2014/main" id="{AEC8A77D-ED0C-947C-6CFD-81F3A92ADB24}"/>
              </a:ext>
            </a:extLst>
          </p:cNvPr>
          <p:cNvPicPr>
            <a:picLocks noChangeAspect="1"/>
          </p:cNvPicPr>
          <p:nvPr/>
        </p:nvPicPr>
        <p:blipFill>
          <a:blip r:embed="rId3"/>
          <a:stretch>
            <a:fillRect/>
          </a:stretch>
        </p:blipFill>
        <p:spPr>
          <a:xfrm>
            <a:off x="-5356" y="2155412"/>
            <a:ext cx="6121676" cy="3632835"/>
          </a:xfrm>
          <a:prstGeom prst="rect">
            <a:avLst/>
          </a:prstGeom>
        </p:spPr>
      </p:pic>
      <p:pic>
        <p:nvPicPr>
          <p:cNvPr id="6" name="Picture 5">
            <a:extLst>
              <a:ext uri="{FF2B5EF4-FFF2-40B4-BE49-F238E27FC236}">
                <a16:creationId xmlns:a16="http://schemas.microsoft.com/office/drawing/2014/main" id="{606B4FED-87EA-A232-E032-B7C2FFDB63EE}"/>
              </a:ext>
            </a:extLst>
          </p:cNvPr>
          <p:cNvPicPr>
            <a:picLocks noChangeAspect="1"/>
          </p:cNvPicPr>
          <p:nvPr/>
        </p:nvPicPr>
        <p:blipFill>
          <a:blip r:embed="rId4"/>
          <a:stretch>
            <a:fillRect/>
          </a:stretch>
        </p:blipFill>
        <p:spPr>
          <a:xfrm>
            <a:off x="6024880" y="2155412"/>
            <a:ext cx="6121676" cy="3598910"/>
          </a:xfrm>
          <a:prstGeom prst="rect">
            <a:avLst/>
          </a:prstGeom>
        </p:spPr>
      </p:pic>
      <p:sp>
        <p:nvSpPr>
          <p:cNvPr id="17" name="TextBox 16">
            <a:extLst>
              <a:ext uri="{FF2B5EF4-FFF2-40B4-BE49-F238E27FC236}">
                <a16:creationId xmlns:a16="http://schemas.microsoft.com/office/drawing/2014/main" id="{96FD2CFA-222D-7A6E-BC22-96303AF8FCED}"/>
              </a:ext>
            </a:extLst>
          </p:cNvPr>
          <p:cNvSpPr txBox="1"/>
          <p:nvPr/>
        </p:nvSpPr>
        <p:spPr>
          <a:xfrm>
            <a:off x="3004682" y="2998708"/>
            <a:ext cx="674399" cy="369332"/>
          </a:xfrm>
          <a:prstGeom prst="rect">
            <a:avLst/>
          </a:prstGeom>
          <a:noFill/>
        </p:spPr>
        <p:txBody>
          <a:bodyPr wrap="square" rtlCol="0">
            <a:spAutoFit/>
          </a:bodyPr>
          <a:lstStyle/>
          <a:p>
            <a:r>
              <a:rPr lang="en-US" dirty="0"/>
              <a:t>*</a:t>
            </a:r>
          </a:p>
        </p:txBody>
      </p:sp>
      <p:sp>
        <p:nvSpPr>
          <p:cNvPr id="18" name="TextBox 17">
            <a:extLst>
              <a:ext uri="{FF2B5EF4-FFF2-40B4-BE49-F238E27FC236}">
                <a16:creationId xmlns:a16="http://schemas.microsoft.com/office/drawing/2014/main" id="{4B813F1E-1D0D-843E-BAF4-B662BAD90C57}"/>
              </a:ext>
            </a:extLst>
          </p:cNvPr>
          <p:cNvSpPr txBox="1"/>
          <p:nvPr/>
        </p:nvSpPr>
        <p:spPr>
          <a:xfrm>
            <a:off x="1172624" y="2988548"/>
            <a:ext cx="674399" cy="369332"/>
          </a:xfrm>
          <a:prstGeom prst="rect">
            <a:avLst/>
          </a:prstGeom>
          <a:noFill/>
        </p:spPr>
        <p:txBody>
          <a:bodyPr wrap="square" rtlCol="0">
            <a:spAutoFit/>
          </a:bodyPr>
          <a:lstStyle/>
          <a:p>
            <a:r>
              <a:rPr lang="en-US" dirty="0"/>
              <a:t>*</a:t>
            </a:r>
          </a:p>
        </p:txBody>
      </p:sp>
      <p:sp>
        <p:nvSpPr>
          <p:cNvPr id="19" name="TextBox 18">
            <a:extLst>
              <a:ext uri="{FF2B5EF4-FFF2-40B4-BE49-F238E27FC236}">
                <a16:creationId xmlns:a16="http://schemas.microsoft.com/office/drawing/2014/main" id="{A726C593-874A-0322-E9A0-A890E4D720A0}"/>
              </a:ext>
            </a:extLst>
          </p:cNvPr>
          <p:cNvSpPr txBox="1"/>
          <p:nvPr/>
        </p:nvSpPr>
        <p:spPr>
          <a:xfrm>
            <a:off x="6658639" y="3044428"/>
            <a:ext cx="674399" cy="369332"/>
          </a:xfrm>
          <a:prstGeom prst="rect">
            <a:avLst/>
          </a:prstGeom>
          <a:noFill/>
        </p:spPr>
        <p:txBody>
          <a:bodyPr wrap="square" rtlCol="0">
            <a:spAutoFit/>
          </a:bodyPr>
          <a:lstStyle/>
          <a:p>
            <a:r>
              <a:rPr lang="en-US" dirty="0"/>
              <a:t>**</a:t>
            </a:r>
          </a:p>
        </p:txBody>
      </p:sp>
      <p:sp>
        <p:nvSpPr>
          <p:cNvPr id="20" name="TextBox 19">
            <a:extLst>
              <a:ext uri="{FF2B5EF4-FFF2-40B4-BE49-F238E27FC236}">
                <a16:creationId xmlns:a16="http://schemas.microsoft.com/office/drawing/2014/main" id="{1E7D4730-9B66-BA02-2F6D-121581FAEF3B}"/>
              </a:ext>
            </a:extLst>
          </p:cNvPr>
          <p:cNvSpPr txBox="1"/>
          <p:nvPr/>
        </p:nvSpPr>
        <p:spPr>
          <a:xfrm>
            <a:off x="1847023" y="5805780"/>
            <a:ext cx="9223807" cy="369332"/>
          </a:xfrm>
          <a:prstGeom prst="rect">
            <a:avLst/>
          </a:prstGeom>
          <a:noFill/>
        </p:spPr>
        <p:txBody>
          <a:bodyPr wrap="none" rtlCol="0">
            <a:spAutoFit/>
          </a:bodyPr>
          <a:lstStyle/>
          <a:p>
            <a:r>
              <a:rPr lang="en-US" dirty="0"/>
              <a:t>Showing 10 V/J genes with highest differences in median normalized counts between </a:t>
            </a:r>
            <a:r>
              <a:rPr lang="en-US" dirty="0" err="1"/>
              <a:t>irAE</a:t>
            </a:r>
            <a:r>
              <a:rPr lang="en-US" dirty="0"/>
              <a:t> groups</a:t>
            </a:r>
          </a:p>
        </p:txBody>
      </p:sp>
    </p:spTree>
    <p:extLst>
      <p:ext uri="{BB962C8B-B14F-4D97-AF65-F5344CB8AC3E}">
        <p14:creationId xmlns:p14="http://schemas.microsoft.com/office/powerpoint/2010/main" val="297799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TRB VJ linkages look different in yes vs. no </a:t>
            </a:r>
            <a:r>
              <a:rPr lang="en-US" dirty="0" err="1"/>
              <a:t>irAE</a:t>
            </a:r>
            <a:r>
              <a:rPr lang="en-US" dirty="0"/>
              <a:t> groups, perhaps could also explain </a:t>
            </a:r>
            <a:r>
              <a:rPr lang="en-US" dirty="0" err="1"/>
              <a:t>pgen</a:t>
            </a:r>
            <a:r>
              <a:rPr lang="en-US" dirty="0"/>
              <a:t> differences</a:t>
            </a:r>
          </a:p>
        </p:txBody>
      </p:sp>
      <p:sp>
        <p:nvSpPr>
          <p:cNvPr id="6" name="TextBox 5">
            <a:extLst>
              <a:ext uri="{FF2B5EF4-FFF2-40B4-BE49-F238E27FC236}">
                <a16:creationId xmlns:a16="http://schemas.microsoft.com/office/drawing/2014/main" id="{C79C17F1-8C56-7D9E-B42A-D7AF38565250}"/>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18B5F59B-1D6A-3205-8664-26D7D3E13DAA}"/>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2ED39B14-3F7B-FD17-3C41-A04C321EFE21}"/>
              </a:ext>
            </a:extLst>
          </p:cNvPr>
          <p:cNvSpPr txBox="1"/>
          <p:nvPr/>
        </p:nvSpPr>
        <p:spPr>
          <a:xfrm>
            <a:off x="4839630" y="6264275"/>
            <a:ext cx="2031838" cy="369332"/>
          </a:xfrm>
          <a:prstGeom prst="rect">
            <a:avLst/>
          </a:prstGeom>
          <a:noFill/>
        </p:spPr>
        <p:txBody>
          <a:bodyPr wrap="none" rtlCol="0">
            <a:spAutoFit/>
          </a:bodyPr>
          <a:lstStyle/>
          <a:p>
            <a:r>
              <a:rPr lang="en-US" dirty="0"/>
              <a:t>Myocarditis dataset</a:t>
            </a:r>
          </a:p>
        </p:txBody>
      </p:sp>
      <p:pic>
        <p:nvPicPr>
          <p:cNvPr id="3" name="Picture 2">
            <a:extLst>
              <a:ext uri="{FF2B5EF4-FFF2-40B4-BE49-F238E27FC236}">
                <a16:creationId xmlns:a16="http://schemas.microsoft.com/office/drawing/2014/main" id="{74C2E020-06A9-9DC0-D9F4-BA96A1B9854C}"/>
              </a:ext>
            </a:extLst>
          </p:cNvPr>
          <p:cNvPicPr>
            <a:picLocks noChangeAspect="1"/>
          </p:cNvPicPr>
          <p:nvPr/>
        </p:nvPicPr>
        <p:blipFill>
          <a:blip r:embed="rId3"/>
          <a:stretch>
            <a:fillRect/>
          </a:stretch>
        </p:blipFill>
        <p:spPr>
          <a:xfrm>
            <a:off x="15153" y="2497216"/>
            <a:ext cx="5990297" cy="3636407"/>
          </a:xfrm>
          <a:prstGeom prst="rect">
            <a:avLst/>
          </a:prstGeom>
        </p:spPr>
      </p:pic>
      <p:pic>
        <p:nvPicPr>
          <p:cNvPr id="9" name="Picture 8">
            <a:extLst>
              <a:ext uri="{FF2B5EF4-FFF2-40B4-BE49-F238E27FC236}">
                <a16:creationId xmlns:a16="http://schemas.microsoft.com/office/drawing/2014/main" id="{55711431-DBCC-0986-31AD-8CECF6B5CD3D}"/>
              </a:ext>
            </a:extLst>
          </p:cNvPr>
          <p:cNvPicPr>
            <a:picLocks noChangeAspect="1"/>
          </p:cNvPicPr>
          <p:nvPr/>
        </p:nvPicPr>
        <p:blipFill>
          <a:blip r:embed="rId4"/>
          <a:stretch>
            <a:fillRect/>
          </a:stretch>
        </p:blipFill>
        <p:spPr>
          <a:xfrm>
            <a:off x="6005450" y="2497216"/>
            <a:ext cx="5990296" cy="3683276"/>
          </a:xfrm>
          <a:prstGeom prst="rect">
            <a:avLst/>
          </a:prstGeom>
        </p:spPr>
      </p:pic>
    </p:spTree>
    <p:extLst>
      <p:ext uri="{BB962C8B-B14F-4D97-AF65-F5344CB8AC3E}">
        <p14:creationId xmlns:p14="http://schemas.microsoft.com/office/powerpoint/2010/main" val="198765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TRB VJ linkages look different in yes vs. no </a:t>
            </a:r>
            <a:r>
              <a:rPr lang="en-US" dirty="0" err="1"/>
              <a:t>irAE</a:t>
            </a:r>
            <a:r>
              <a:rPr lang="en-US" dirty="0"/>
              <a:t> groups, perhaps could also explain </a:t>
            </a:r>
            <a:r>
              <a:rPr lang="en-US" dirty="0" err="1"/>
              <a:t>pgen</a:t>
            </a:r>
            <a:r>
              <a:rPr lang="en-US" dirty="0"/>
              <a:t> differences</a:t>
            </a:r>
          </a:p>
        </p:txBody>
      </p:sp>
      <p:sp>
        <p:nvSpPr>
          <p:cNvPr id="6" name="TextBox 5">
            <a:extLst>
              <a:ext uri="{FF2B5EF4-FFF2-40B4-BE49-F238E27FC236}">
                <a16:creationId xmlns:a16="http://schemas.microsoft.com/office/drawing/2014/main" id="{C79C17F1-8C56-7D9E-B42A-D7AF38565250}"/>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18B5F59B-1D6A-3205-8664-26D7D3E13DAA}"/>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2ED39B14-3F7B-FD17-3C41-A04C321EFE21}"/>
              </a:ext>
            </a:extLst>
          </p:cNvPr>
          <p:cNvSpPr txBox="1"/>
          <p:nvPr/>
        </p:nvSpPr>
        <p:spPr>
          <a:xfrm>
            <a:off x="4839630" y="6264275"/>
            <a:ext cx="1504194" cy="369332"/>
          </a:xfrm>
          <a:prstGeom prst="rect">
            <a:avLst/>
          </a:prstGeom>
          <a:noFill/>
        </p:spPr>
        <p:txBody>
          <a:bodyPr wrap="none" rtlCol="0">
            <a:spAutoFit/>
          </a:bodyPr>
          <a:lstStyle/>
          <a:p>
            <a:r>
              <a:rPr lang="en-US" dirty="0"/>
              <a:t>Colitis dataset</a:t>
            </a:r>
          </a:p>
        </p:txBody>
      </p:sp>
      <p:pic>
        <p:nvPicPr>
          <p:cNvPr id="4" name="Picture 3">
            <a:extLst>
              <a:ext uri="{FF2B5EF4-FFF2-40B4-BE49-F238E27FC236}">
                <a16:creationId xmlns:a16="http://schemas.microsoft.com/office/drawing/2014/main" id="{A755EC50-3F92-3095-7FE2-B4E94120F560}"/>
              </a:ext>
            </a:extLst>
          </p:cNvPr>
          <p:cNvPicPr>
            <a:picLocks noChangeAspect="1"/>
          </p:cNvPicPr>
          <p:nvPr/>
        </p:nvPicPr>
        <p:blipFill>
          <a:blip r:embed="rId3"/>
          <a:stretch>
            <a:fillRect/>
          </a:stretch>
        </p:blipFill>
        <p:spPr>
          <a:xfrm>
            <a:off x="78740" y="2580452"/>
            <a:ext cx="5986779" cy="3539453"/>
          </a:xfrm>
          <a:prstGeom prst="rect">
            <a:avLst/>
          </a:prstGeom>
        </p:spPr>
      </p:pic>
      <p:pic>
        <p:nvPicPr>
          <p:cNvPr id="5" name="Picture 4">
            <a:extLst>
              <a:ext uri="{FF2B5EF4-FFF2-40B4-BE49-F238E27FC236}">
                <a16:creationId xmlns:a16="http://schemas.microsoft.com/office/drawing/2014/main" id="{7AD3053A-A2F6-0DF0-7C90-55BE02C5E38C}"/>
              </a:ext>
            </a:extLst>
          </p:cNvPr>
          <p:cNvPicPr>
            <a:picLocks noChangeAspect="1"/>
          </p:cNvPicPr>
          <p:nvPr/>
        </p:nvPicPr>
        <p:blipFill>
          <a:blip r:embed="rId4"/>
          <a:stretch>
            <a:fillRect/>
          </a:stretch>
        </p:blipFill>
        <p:spPr>
          <a:xfrm>
            <a:off x="6065519" y="2582980"/>
            <a:ext cx="5986779" cy="3536925"/>
          </a:xfrm>
          <a:prstGeom prst="rect">
            <a:avLst/>
          </a:prstGeom>
        </p:spPr>
      </p:pic>
    </p:spTree>
    <p:extLst>
      <p:ext uri="{BB962C8B-B14F-4D97-AF65-F5344CB8AC3E}">
        <p14:creationId xmlns:p14="http://schemas.microsoft.com/office/powerpoint/2010/main" val="1146400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EEE1C2-9F6B-C002-ECDF-7D35BBDDE9BB}"/>
              </a:ext>
            </a:extLst>
          </p:cNvPr>
          <p:cNvPicPr>
            <a:picLocks noChangeAspect="1"/>
          </p:cNvPicPr>
          <p:nvPr/>
        </p:nvPicPr>
        <p:blipFill>
          <a:blip r:embed="rId3"/>
          <a:stretch>
            <a:fillRect/>
          </a:stretch>
        </p:blipFill>
        <p:spPr>
          <a:xfrm>
            <a:off x="1" y="2328387"/>
            <a:ext cx="6096000" cy="3707461"/>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TRA VJ linkages also look different in yes vs. no </a:t>
            </a:r>
            <a:r>
              <a:rPr lang="en-US" dirty="0" err="1"/>
              <a:t>irAE</a:t>
            </a:r>
            <a:r>
              <a:rPr lang="en-US" dirty="0"/>
              <a:t> groups despite no </a:t>
            </a:r>
            <a:r>
              <a:rPr lang="en-US" dirty="0" err="1"/>
              <a:t>pgen</a:t>
            </a:r>
            <a:r>
              <a:rPr lang="en-US" dirty="0"/>
              <a:t> differences</a:t>
            </a:r>
          </a:p>
        </p:txBody>
      </p:sp>
      <p:pic>
        <p:nvPicPr>
          <p:cNvPr id="5" name="Picture 4">
            <a:extLst>
              <a:ext uri="{FF2B5EF4-FFF2-40B4-BE49-F238E27FC236}">
                <a16:creationId xmlns:a16="http://schemas.microsoft.com/office/drawing/2014/main" id="{A7198710-5BA3-B58F-6952-40B3A27EBDBB}"/>
              </a:ext>
            </a:extLst>
          </p:cNvPr>
          <p:cNvPicPr>
            <a:picLocks noChangeAspect="1"/>
          </p:cNvPicPr>
          <p:nvPr/>
        </p:nvPicPr>
        <p:blipFill>
          <a:blip r:embed="rId4"/>
          <a:stretch>
            <a:fillRect/>
          </a:stretch>
        </p:blipFill>
        <p:spPr>
          <a:xfrm>
            <a:off x="6096000" y="2392918"/>
            <a:ext cx="6096000" cy="3642930"/>
          </a:xfrm>
          <a:prstGeom prst="rect">
            <a:avLst/>
          </a:prstGeom>
        </p:spPr>
      </p:pic>
      <p:sp>
        <p:nvSpPr>
          <p:cNvPr id="6" name="TextBox 5">
            <a:extLst>
              <a:ext uri="{FF2B5EF4-FFF2-40B4-BE49-F238E27FC236}">
                <a16:creationId xmlns:a16="http://schemas.microsoft.com/office/drawing/2014/main" id="{C79C17F1-8C56-7D9E-B42A-D7AF38565250}"/>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18B5F59B-1D6A-3205-8664-26D7D3E13DAA}"/>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2ED39B14-3F7B-FD17-3C41-A04C321EFE21}"/>
              </a:ext>
            </a:extLst>
          </p:cNvPr>
          <p:cNvSpPr txBox="1"/>
          <p:nvPr/>
        </p:nvSpPr>
        <p:spPr>
          <a:xfrm>
            <a:off x="4839630" y="6264275"/>
            <a:ext cx="2031838" cy="369332"/>
          </a:xfrm>
          <a:prstGeom prst="rect">
            <a:avLst/>
          </a:prstGeom>
          <a:noFill/>
        </p:spPr>
        <p:txBody>
          <a:bodyPr wrap="none" rtlCol="0">
            <a:spAutoFit/>
          </a:bodyPr>
          <a:lstStyle/>
          <a:p>
            <a:r>
              <a:rPr lang="en-US" dirty="0"/>
              <a:t>Myocarditis dataset</a:t>
            </a:r>
          </a:p>
        </p:txBody>
      </p:sp>
    </p:spTree>
    <p:extLst>
      <p:ext uri="{BB962C8B-B14F-4D97-AF65-F5344CB8AC3E}">
        <p14:creationId xmlns:p14="http://schemas.microsoft.com/office/powerpoint/2010/main" val="3512467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TRA VJ linkages also look different in yes vs. no </a:t>
            </a:r>
            <a:r>
              <a:rPr lang="en-US" dirty="0" err="1"/>
              <a:t>irAE</a:t>
            </a:r>
            <a:r>
              <a:rPr lang="en-US" dirty="0"/>
              <a:t> groups despite no </a:t>
            </a:r>
            <a:r>
              <a:rPr lang="en-US" dirty="0" err="1"/>
              <a:t>pgen</a:t>
            </a:r>
            <a:r>
              <a:rPr lang="en-US" dirty="0"/>
              <a:t> differences</a:t>
            </a:r>
          </a:p>
        </p:txBody>
      </p:sp>
      <p:sp>
        <p:nvSpPr>
          <p:cNvPr id="6" name="TextBox 5">
            <a:extLst>
              <a:ext uri="{FF2B5EF4-FFF2-40B4-BE49-F238E27FC236}">
                <a16:creationId xmlns:a16="http://schemas.microsoft.com/office/drawing/2014/main" id="{C79C17F1-8C56-7D9E-B42A-D7AF38565250}"/>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18B5F59B-1D6A-3205-8664-26D7D3E13DAA}"/>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2ED39B14-3F7B-FD17-3C41-A04C321EFE21}"/>
              </a:ext>
            </a:extLst>
          </p:cNvPr>
          <p:cNvSpPr txBox="1"/>
          <p:nvPr/>
        </p:nvSpPr>
        <p:spPr>
          <a:xfrm>
            <a:off x="4839630" y="6264275"/>
            <a:ext cx="1504194" cy="369332"/>
          </a:xfrm>
          <a:prstGeom prst="rect">
            <a:avLst/>
          </a:prstGeom>
          <a:noFill/>
        </p:spPr>
        <p:txBody>
          <a:bodyPr wrap="none" rtlCol="0">
            <a:spAutoFit/>
          </a:bodyPr>
          <a:lstStyle/>
          <a:p>
            <a:r>
              <a:rPr lang="en-US" dirty="0"/>
              <a:t>Colitis dataset</a:t>
            </a:r>
          </a:p>
        </p:txBody>
      </p:sp>
      <p:pic>
        <p:nvPicPr>
          <p:cNvPr id="3" name="Picture 2">
            <a:extLst>
              <a:ext uri="{FF2B5EF4-FFF2-40B4-BE49-F238E27FC236}">
                <a16:creationId xmlns:a16="http://schemas.microsoft.com/office/drawing/2014/main" id="{DA413329-007E-47A0-DC04-5B8AD26F2FDF}"/>
              </a:ext>
            </a:extLst>
          </p:cNvPr>
          <p:cNvPicPr>
            <a:picLocks noChangeAspect="1"/>
          </p:cNvPicPr>
          <p:nvPr/>
        </p:nvPicPr>
        <p:blipFill>
          <a:blip r:embed="rId3"/>
          <a:stretch>
            <a:fillRect/>
          </a:stretch>
        </p:blipFill>
        <p:spPr>
          <a:xfrm>
            <a:off x="0" y="2479579"/>
            <a:ext cx="5969000" cy="3589253"/>
          </a:xfrm>
          <a:prstGeom prst="rect">
            <a:avLst/>
          </a:prstGeom>
        </p:spPr>
      </p:pic>
      <p:pic>
        <p:nvPicPr>
          <p:cNvPr id="9" name="Picture 8">
            <a:extLst>
              <a:ext uri="{FF2B5EF4-FFF2-40B4-BE49-F238E27FC236}">
                <a16:creationId xmlns:a16="http://schemas.microsoft.com/office/drawing/2014/main" id="{4278E12E-16CA-F071-FB7E-04BC06153FF3}"/>
              </a:ext>
            </a:extLst>
          </p:cNvPr>
          <p:cNvPicPr>
            <a:picLocks noChangeAspect="1"/>
          </p:cNvPicPr>
          <p:nvPr/>
        </p:nvPicPr>
        <p:blipFill>
          <a:blip r:embed="rId4"/>
          <a:stretch>
            <a:fillRect/>
          </a:stretch>
        </p:blipFill>
        <p:spPr>
          <a:xfrm>
            <a:off x="6223002" y="2577086"/>
            <a:ext cx="5968999" cy="3491746"/>
          </a:xfrm>
          <a:prstGeom prst="rect">
            <a:avLst/>
          </a:prstGeom>
        </p:spPr>
      </p:pic>
    </p:spTree>
    <p:extLst>
      <p:ext uri="{BB962C8B-B14F-4D97-AF65-F5344CB8AC3E}">
        <p14:creationId xmlns:p14="http://schemas.microsoft.com/office/powerpoint/2010/main" val="375586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There are many more TRBs specific for CMV and EBV in those developing </a:t>
            </a:r>
            <a:r>
              <a:rPr lang="en-US" dirty="0" err="1"/>
              <a:t>irAEs</a:t>
            </a:r>
            <a:r>
              <a:rPr lang="en-US" dirty="0"/>
              <a:t>, mostly driven by a few patients</a:t>
            </a:r>
          </a:p>
        </p:txBody>
      </p:sp>
      <p:pic>
        <p:nvPicPr>
          <p:cNvPr id="4" name="Picture 3">
            <a:extLst>
              <a:ext uri="{FF2B5EF4-FFF2-40B4-BE49-F238E27FC236}">
                <a16:creationId xmlns:a16="http://schemas.microsoft.com/office/drawing/2014/main" id="{4668F607-A3A7-8C1B-809E-F79CDAF5484E}"/>
              </a:ext>
            </a:extLst>
          </p:cNvPr>
          <p:cNvPicPr>
            <a:picLocks noChangeAspect="1"/>
          </p:cNvPicPr>
          <p:nvPr/>
        </p:nvPicPr>
        <p:blipFill>
          <a:blip r:embed="rId3"/>
          <a:stretch>
            <a:fillRect/>
          </a:stretch>
        </p:blipFill>
        <p:spPr>
          <a:xfrm>
            <a:off x="86360" y="2137665"/>
            <a:ext cx="6033635" cy="3836415"/>
          </a:xfrm>
          <a:prstGeom prst="rect">
            <a:avLst/>
          </a:prstGeom>
        </p:spPr>
      </p:pic>
      <p:pic>
        <p:nvPicPr>
          <p:cNvPr id="6" name="Picture 5">
            <a:extLst>
              <a:ext uri="{FF2B5EF4-FFF2-40B4-BE49-F238E27FC236}">
                <a16:creationId xmlns:a16="http://schemas.microsoft.com/office/drawing/2014/main" id="{5CA20596-8896-FA26-A3DD-C59227C6AA7D}"/>
              </a:ext>
            </a:extLst>
          </p:cNvPr>
          <p:cNvPicPr>
            <a:picLocks noChangeAspect="1"/>
          </p:cNvPicPr>
          <p:nvPr/>
        </p:nvPicPr>
        <p:blipFill>
          <a:blip r:embed="rId4"/>
          <a:stretch>
            <a:fillRect/>
          </a:stretch>
        </p:blipFill>
        <p:spPr>
          <a:xfrm>
            <a:off x="6158365" y="2171222"/>
            <a:ext cx="6033635" cy="3802858"/>
          </a:xfrm>
          <a:prstGeom prst="rect">
            <a:avLst/>
          </a:prstGeom>
        </p:spPr>
      </p:pic>
    </p:spTree>
    <p:extLst>
      <p:ext uri="{BB962C8B-B14F-4D97-AF65-F5344CB8AC3E}">
        <p14:creationId xmlns:p14="http://schemas.microsoft.com/office/powerpoint/2010/main" val="1658308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3914752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Unanswered questions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40916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10810240" y="6488668"/>
            <a:ext cx="6096000" cy="369332"/>
          </a:xfrm>
          <a:prstGeom prst="rect">
            <a:avLst/>
          </a:prstGeom>
          <a:noFill/>
        </p:spPr>
        <p:txBody>
          <a:bodyPr wrap="square">
            <a:spAutoFit/>
          </a:bodyPr>
          <a:lstStyle/>
          <a:p>
            <a:r>
              <a:rPr lang="en-US" dirty="0"/>
              <a:t>PMC6980444</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089192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b="1" dirty="0"/>
              <a:t>Peter Linsley</a:t>
            </a:r>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850478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169013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4749800" cy="1325563"/>
          </a:xfrm>
        </p:spPr>
        <p:txBody>
          <a:bodyPr>
            <a:normAutofit/>
          </a:bodyPr>
          <a:lstStyle/>
          <a:p>
            <a:r>
              <a:rPr lang="en-US" dirty="0"/>
              <a:t>Myocarditis dataset patient demographics</a:t>
            </a:r>
          </a:p>
        </p:txBody>
      </p:sp>
      <p:pic>
        <p:nvPicPr>
          <p:cNvPr id="4" name="Picture 3">
            <a:extLst>
              <a:ext uri="{FF2B5EF4-FFF2-40B4-BE49-F238E27FC236}">
                <a16:creationId xmlns:a16="http://schemas.microsoft.com/office/drawing/2014/main" id="{D3DC0833-4764-8B46-6891-E5D733A49A4D}"/>
              </a:ext>
            </a:extLst>
          </p:cNvPr>
          <p:cNvPicPr>
            <a:picLocks noChangeAspect="1"/>
          </p:cNvPicPr>
          <p:nvPr/>
        </p:nvPicPr>
        <p:blipFill>
          <a:blip r:embed="rId3"/>
          <a:stretch>
            <a:fillRect/>
          </a:stretch>
        </p:blipFill>
        <p:spPr>
          <a:xfrm>
            <a:off x="5755640" y="231214"/>
            <a:ext cx="5598160" cy="6395572"/>
          </a:xfrm>
          <a:prstGeom prst="rect">
            <a:avLst/>
          </a:prstGeom>
        </p:spPr>
      </p:pic>
    </p:spTree>
    <p:extLst>
      <p:ext uri="{BB962C8B-B14F-4D97-AF65-F5344CB8AC3E}">
        <p14:creationId xmlns:p14="http://schemas.microsoft.com/office/powerpoint/2010/main" val="2689689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Specific myocarditis dataset patient info</a:t>
            </a:r>
          </a:p>
        </p:txBody>
      </p:sp>
      <p:pic>
        <p:nvPicPr>
          <p:cNvPr id="3" name="Picture 2">
            <a:extLst>
              <a:ext uri="{FF2B5EF4-FFF2-40B4-BE49-F238E27FC236}">
                <a16:creationId xmlns:a16="http://schemas.microsoft.com/office/drawing/2014/main" id="{17F8DB65-5E8B-4225-02D5-AE809D49AA40}"/>
              </a:ext>
            </a:extLst>
          </p:cNvPr>
          <p:cNvPicPr>
            <a:picLocks noChangeAspect="1"/>
          </p:cNvPicPr>
          <p:nvPr/>
        </p:nvPicPr>
        <p:blipFill>
          <a:blip r:embed="rId3"/>
          <a:stretch>
            <a:fillRect/>
          </a:stretch>
        </p:blipFill>
        <p:spPr>
          <a:xfrm>
            <a:off x="1" y="2173370"/>
            <a:ext cx="4320454" cy="4684630"/>
          </a:xfrm>
          <a:prstGeom prst="rect">
            <a:avLst/>
          </a:prstGeom>
        </p:spPr>
      </p:pic>
      <p:pic>
        <p:nvPicPr>
          <p:cNvPr id="5" name="Picture 4">
            <a:extLst>
              <a:ext uri="{FF2B5EF4-FFF2-40B4-BE49-F238E27FC236}">
                <a16:creationId xmlns:a16="http://schemas.microsoft.com/office/drawing/2014/main" id="{C4B21675-4553-933C-410A-C46B7ED20513}"/>
              </a:ext>
            </a:extLst>
          </p:cNvPr>
          <p:cNvPicPr>
            <a:picLocks noChangeAspect="1"/>
          </p:cNvPicPr>
          <p:nvPr/>
        </p:nvPicPr>
        <p:blipFill>
          <a:blip r:embed="rId4"/>
          <a:stretch>
            <a:fillRect/>
          </a:stretch>
        </p:blipFill>
        <p:spPr>
          <a:xfrm>
            <a:off x="4367473" y="1919288"/>
            <a:ext cx="3750165" cy="4938712"/>
          </a:xfrm>
          <a:prstGeom prst="rect">
            <a:avLst/>
          </a:prstGeom>
        </p:spPr>
      </p:pic>
      <p:pic>
        <p:nvPicPr>
          <p:cNvPr id="6" name="Picture 5">
            <a:extLst>
              <a:ext uri="{FF2B5EF4-FFF2-40B4-BE49-F238E27FC236}">
                <a16:creationId xmlns:a16="http://schemas.microsoft.com/office/drawing/2014/main" id="{FDB9FC0F-0183-626B-6C50-5589F3D84576}"/>
              </a:ext>
            </a:extLst>
          </p:cNvPr>
          <p:cNvPicPr>
            <a:picLocks noChangeAspect="1"/>
          </p:cNvPicPr>
          <p:nvPr/>
        </p:nvPicPr>
        <p:blipFill>
          <a:blip r:embed="rId5"/>
          <a:stretch>
            <a:fillRect/>
          </a:stretch>
        </p:blipFill>
        <p:spPr>
          <a:xfrm>
            <a:off x="8164656" y="3429000"/>
            <a:ext cx="3969816" cy="3429000"/>
          </a:xfrm>
          <a:prstGeom prst="rect">
            <a:avLst/>
          </a:prstGeom>
        </p:spPr>
      </p:pic>
    </p:spTree>
    <p:extLst>
      <p:ext uri="{BB962C8B-B14F-4D97-AF65-F5344CB8AC3E}">
        <p14:creationId xmlns:p14="http://schemas.microsoft.com/office/powerpoint/2010/main" val="12279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3" name="TextBox 2">
            <a:extLst>
              <a:ext uri="{FF2B5EF4-FFF2-40B4-BE49-F238E27FC236}">
                <a16:creationId xmlns:a16="http://schemas.microsoft.com/office/drawing/2014/main" id="{DA131F16-2624-5B63-998B-6D33FEE773AC}"/>
              </a:ext>
            </a:extLst>
          </p:cNvPr>
          <p:cNvSpPr txBox="1"/>
          <p:nvPr/>
        </p:nvSpPr>
        <p:spPr>
          <a:xfrm>
            <a:off x="10810240" y="6488668"/>
            <a:ext cx="6096000" cy="369332"/>
          </a:xfrm>
          <a:prstGeom prst="rect">
            <a:avLst/>
          </a:prstGeom>
          <a:noFill/>
        </p:spPr>
        <p:txBody>
          <a:bodyPr wrap="square">
            <a:spAutoFit/>
          </a:bodyPr>
          <a:lstStyle/>
          <a:p>
            <a:r>
              <a:rPr lang="en-US" dirty="0"/>
              <a:t>PMC6980444</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F5607-B343-40A0-0C4B-207204959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AA79C-21EB-6AFF-1313-9D8E7EB8C657}"/>
              </a:ext>
            </a:extLst>
          </p:cNvPr>
          <p:cNvSpPr>
            <a:spLocks noGrp="1"/>
          </p:cNvSpPr>
          <p:nvPr>
            <p:ph type="title"/>
          </p:nvPr>
        </p:nvSpPr>
        <p:spPr>
          <a:xfrm>
            <a:off x="838200" y="593725"/>
            <a:ext cx="10515600" cy="1325563"/>
          </a:xfrm>
        </p:spPr>
        <p:txBody>
          <a:bodyPr>
            <a:normAutofit/>
          </a:bodyPr>
          <a:lstStyle/>
          <a:p>
            <a:r>
              <a:rPr lang="en-US" dirty="0" err="1"/>
              <a:t>irAE</a:t>
            </a:r>
            <a:r>
              <a:rPr lang="en-US" dirty="0"/>
              <a:t> incidence by ICI type</a:t>
            </a:r>
          </a:p>
        </p:txBody>
      </p:sp>
      <p:pic>
        <p:nvPicPr>
          <p:cNvPr id="4" name="Picture 3">
            <a:extLst>
              <a:ext uri="{FF2B5EF4-FFF2-40B4-BE49-F238E27FC236}">
                <a16:creationId xmlns:a16="http://schemas.microsoft.com/office/drawing/2014/main" id="{21CC1226-4084-4F4C-9F45-CDD5AC6AAE6E}"/>
              </a:ext>
            </a:extLst>
          </p:cNvPr>
          <p:cNvPicPr>
            <a:picLocks noChangeAspect="1"/>
          </p:cNvPicPr>
          <p:nvPr/>
        </p:nvPicPr>
        <p:blipFill>
          <a:blip r:embed="rId3"/>
          <a:stretch>
            <a:fillRect/>
          </a:stretch>
        </p:blipFill>
        <p:spPr>
          <a:xfrm>
            <a:off x="1833880" y="2403224"/>
            <a:ext cx="7772400" cy="3189471"/>
          </a:xfrm>
          <a:prstGeom prst="rect">
            <a:avLst/>
          </a:prstGeom>
        </p:spPr>
      </p:pic>
    </p:spTree>
    <p:extLst>
      <p:ext uri="{BB962C8B-B14F-4D97-AF65-F5344CB8AC3E}">
        <p14:creationId xmlns:p14="http://schemas.microsoft.com/office/powerpoint/2010/main" val="3219845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5109489" y="1268220"/>
            <a:ext cx="4623791" cy="5589780"/>
          </a:xfrm>
          <a:prstGeom prst="rect">
            <a:avLst/>
          </a:prstGeom>
        </p:spPr>
      </p:pic>
      <p:sp>
        <p:nvSpPr>
          <p:cNvPr id="5" name="TextBox 4">
            <a:extLst>
              <a:ext uri="{FF2B5EF4-FFF2-40B4-BE49-F238E27FC236}">
                <a16:creationId xmlns:a16="http://schemas.microsoft.com/office/drawing/2014/main" id="{22296042-0C54-5AAF-ABA5-C32CE2447149}"/>
              </a:ext>
            </a:extLst>
          </p:cNvPr>
          <p:cNvSpPr txBox="1"/>
          <p:nvPr/>
        </p:nvSpPr>
        <p:spPr>
          <a:xfrm>
            <a:off x="10810240" y="6488668"/>
            <a:ext cx="6096000" cy="369332"/>
          </a:xfrm>
          <a:prstGeom prst="rect">
            <a:avLst/>
          </a:prstGeom>
          <a:noFill/>
        </p:spPr>
        <p:txBody>
          <a:bodyPr wrap="square">
            <a:spAutoFit/>
          </a:bodyPr>
          <a:lstStyle/>
          <a:p>
            <a:r>
              <a:rPr lang="en-US" dirty="0"/>
              <a:t>PMC6980444</a:t>
            </a:r>
          </a:p>
        </p:txBody>
      </p:sp>
    </p:spTree>
    <p:extLst>
      <p:ext uri="{BB962C8B-B14F-4D97-AF65-F5344CB8AC3E}">
        <p14:creationId xmlns:p14="http://schemas.microsoft.com/office/powerpoint/2010/main" val="61826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AC3E2A2-8A4C-6AC8-5CA6-332D011552B5}"/>
              </a:ext>
            </a:extLst>
          </p:cNvPr>
          <p:cNvPicPr>
            <a:picLocks noChangeAspect="1"/>
          </p:cNvPicPr>
          <p:nvPr/>
        </p:nvPicPr>
        <p:blipFill>
          <a:blip r:embed="rId3"/>
          <a:stretch>
            <a:fillRect/>
          </a:stretch>
        </p:blipFill>
        <p:spPr>
          <a:xfrm>
            <a:off x="5668755" y="0"/>
            <a:ext cx="4131644" cy="6488668"/>
          </a:xfrm>
          <a:prstGeom prst="rect">
            <a:avLst/>
          </a:prstGeom>
        </p:spPr>
      </p:pic>
      <p:sp>
        <p:nvSpPr>
          <p:cNvPr id="3" name="TextBox 2">
            <a:extLst>
              <a:ext uri="{FF2B5EF4-FFF2-40B4-BE49-F238E27FC236}">
                <a16:creationId xmlns:a16="http://schemas.microsoft.com/office/drawing/2014/main" id="{7F29AB1C-BC8C-4B8A-2164-50CF34A04D7F}"/>
              </a:ext>
            </a:extLst>
          </p:cNvPr>
          <p:cNvSpPr txBox="1"/>
          <p:nvPr/>
        </p:nvSpPr>
        <p:spPr>
          <a:xfrm>
            <a:off x="8503746" y="6488668"/>
            <a:ext cx="3688254" cy="369332"/>
          </a:xfrm>
          <a:prstGeom prst="rect">
            <a:avLst/>
          </a:prstGeom>
          <a:noFill/>
        </p:spPr>
        <p:txBody>
          <a:bodyPr wrap="none" rtlCol="0">
            <a:spAutoFit/>
          </a:bodyPr>
          <a:lstStyle/>
          <a:p>
            <a:r>
              <a:rPr lang="en-US" dirty="0"/>
              <a:t>Watson et al. </a:t>
            </a:r>
            <a:r>
              <a:rPr lang="en-US" i="1" dirty="0"/>
              <a:t>JAMA </a:t>
            </a:r>
            <a:r>
              <a:rPr lang="en-US" i="1" dirty="0" err="1"/>
              <a:t>Netw</a:t>
            </a:r>
            <a:r>
              <a:rPr lang="en-US" i="1" dirty="0"/>
              <a:t> Open</a:t>
            </a:r>
            <a:r>
              <a:rPr lang="en-US" dirty="0"/>
              <a:t>. 2022</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10515600" cy="1325563"/>
          </a:xfrm>
        </p:spPr>
        <p:txBody>
          <a:bodyPr>
            <a:normAutofit/>
          </a:bodyPr>
          <a:lstStyle/>
          <a:p>
            <a:r>
              <a:rPr lang="en-US" dirty="0" err="1"/>
              <a:t>irAEs</a:t>
            </a:r>
            <a:r>
              <a:rPr lang="en-US" dirty="0"/>
              <a:t> are rather common</a:t>
            </a:r>
          </a:p>
        </p:txBody>
      </p:sp>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3DA67A-CB95-0B44-A5FB-74F7875EF591}"/>
              </a:ext>
            </a:extLst>
          </p:cNvPr>
          <p:cNvPicPr>
            <a:picLocks noChangeAspect="1"/>
          </p:cNvPicPr>
          <p:nvPr/>
        </p:nvPicPr>
        <p:blipFill>
          <a:blip r:embed="rId3"/>
          <a:stretch>
            <a:fillRect/>
          </a:stretch>
        </p:blipFill>
        <p:spPr>
          <a:xfrm>
            <a:off x="659398" y="1598557"/>
            <a:ext cx="7844348" cy="5210843"/>
          </a:xfrm>
          <a:prstGeom prst="rect">
            <a:avLst/>
          </a:prstGeom>
        </p:spPr>
      </p:pic>
      <p:sp>
        <p:nvSpPr>
          <p:cNvPr id="3" name="TextBox 2">
            <a:extLst>
              <a:ext uri="{FF2B5EF4-FFF2-40B4-BE49-F238E27FC236}">
                <a16:creationId xmlns:a16="http://schemas.microsoft.com/office/drawing/2014/main" id="{BD23DC5C-238A-B855-6793-72F075CFB182}"/>
              </a:ext>
            </a:extLst>
          </p:cNvPr>
          <p:cNvSpPr txBox="1"/>
          <p:nvPr/>
        </p:nvSpPr>
        <p:spPr>
          <a:xfrm>
            <a:off x="8503746" y="6488668"/>
            <a:ext cx="3688254" cy="369332"/>
          </a:xfrm>
          <a:prstGeom prst="rect">
            <a:avLst/>
          </a:prstGeom>
          <a:noFill/>
        </p:spPr>
        <p:txBody>
          <a:bodyPr wrap="none" rtlCol="0">
            <a:spAutoFit/>
          </a:bodyPr>
          <a:lstStyle/>
          <a:p>
            <a:r>
              <a:rPr lang="en-US" dirty="0"/>
              <a:t>Watson et al. </a:t>
            </a:r>
            <a:r>
              <a:rPr lang="en-US" i="1" dirty="0"/>
              <a:t>JAMA </a:t>
            </a:r>
            <a:r>
              <a:rPr lang="en-US" i="1" dirty="0" err="1"/>
              <a:t>Netw</a:t>
            </a:r>
            <a:r>
              <a:rPr lang="en-US" i="1" dirty="0"/>
              <a:t> Open</a:t>
            </a:r>
            <a:r>
              <a:rPr lang="en-US" dirty="0"/>
              <a:t>. 2022</a:t>
            </a:r>
          </a:p>
        </p:txBody>
      </p:sp>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generally associated with anti-tumor response (</a:t>
            </a:r>
            <a:r>
              <a:rPr lang="en-US" sz="3600" b="0" i="0" u="none" strike="noStrike" dirty="0">
                <a:solidFill>
                  <a:srgbClr val="212121"/>
                </a:solidFill>
                <a:effectLst/>
              </a:rPr>
              <a:t>PMID31021392, PMID26501224, PMID26446948)</a:t>
            </a:r>
            <a:endParaRPr lang="en-US" dirty="0"/>
          </a:p>
        </p:txBody>
      </p:sp>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7298C-C1FF-E16E-4D2A-6000F5BE8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48B65-C9F5-6174-D5CF-5E1CEB897546}"/>
              </a:ext>
            </a:extLst>
          </p:cNvPr>
          <p:cNvSpPr>
            <a:spLocks noGrp="1"/>
          </p:cNvSpPr>
          <p:nvPr>
            <p:ph type="title"/>
          </p:nvPr>
        </p:nvSpPr>
        <p:spPr>
          <a:xfrm>
            <a:off x="838200" y="593725"/>
            <a:ext cx="10515600" cy="1325563"/>
          </a:xfrm>
        </p:spPr>
        <p:txBody>
          <a:bodyPr>
            <a:normAutofit/>
          </a:bodyPr>
          <a:lstStyle/>
          <a:p>
            <a:r>
              <a:rPr lang="en-US" dirty="0" err="1"/>
              <a:t>irAE</a:t>
            </a:r>
            <a:r>
              <a:rPr lang="en-US" dirty="0"/>
              <a:t> incidence rates vary across tumor type</a:t>
            </a:r>
          </a:p>
        </p:txBody>
      </p:sp>
      <p:pic>
        <p:nvPicPr>
          <p:cNvPr id="4" name="Picture 3">
            <a:extLst>
              <a:ext uri="{FF2B5EF4-FFF2-40B4-BE49-F238E27FC236}">
                <a16:creationId xmlns:a16="http://schemas.microsoft.com/office/drawing/2014/main" id="{A321184D-0C7B-C393-8323-53B59734DD16}"/>
              </a:ext>
            </a:extLst>
          </p:cNvPr>
          <p:cNvPicPr>
            <a:picLocks noChangeAspect="1"/>
          </p:cNvPicPr>
          <p:nvPr/>
        </p:nvPicPr>
        <p:blipFill>
          <a:blip r:embed="rId3"/>
          <a:stretch>
            <a:fillRect/>
          </a:stretch>
        </p:blipFill>
        <p:spPr>
          <a:xfrm>
            <a:off x="1513839" y="1518366"/>
            <a:ext cx="8217451" cy="2515450"/>
          </a:xfrm>
          <a:prstGeom prst="rect">
            <a:avLst/>
          </a:prstGeom>
        </p:spPr>
      </p:pic>
      <p:pic>
        <p:nvPicPr>
          <p:cNvPr id="5" name="Picture 4">
            <a:extLst>
              <a:ext uri="{FF2B5EF4-FFF2-40B4-BE49-F238E27FC236}">
                <a16:creationId xmlns:a16="http://schemas.microsoft.com/office/drawing/2014/main" id="{EE3B1769-0628-264B-EEDF-0E2023AC297E}"/>
              </a:ext>
            </a:extLst>
          </p:cNvPr>
          <p:cNvPicPr>
            <a:picLocks noChangeAspect="1"/>
          </p:cNvPicPr>
          <p:nvPr/>
        </p:nvPicPr>
        <p:blipFill>
          <a:blip r:embed="rId4"/>
          <a:stretch>
            <a:fillRect/>
          </a:stretch>
        </p:blipFill>
        <p:spPr>
          <a:xfrm>
            <a:off x="2519680" y="4075160"/>
            <a:ext cx="6492240" cy="2793000"/>
          </a:xfrm>
          <a:prstGeom prst="rect">
            <a:avLst/>
          </a:prstGeom>
        </p:spPr>
      </p:pic>
      <p:sp>
        <p:nvSpPr>
          <p:cNvPr id="7" name="TextBox 6">
            <a:extLst>
              <a:ext uri="{FF2B5EF4-FFF2-40B4-BE49-F238E27FC236}">
                <a16:creationId xmlns:a16="http://schemas.microsoft.com/office/drawing/2014/main" id="{FA074E66-9DAB-8CA6-E5B1-C8402B0665C9}"/>
              </a:ext>
            </a:extLst>
          </p:cNvPr>
          <p:cNvSpPr txBox="1"/>
          <p:nvPr/>
        </p:nvSpPr>
        <p:spPr>
          <a:xfrm>
            <a:off x="10546080" y="6488668"/>
            <a:ext cx="6096000" cy="369332"/>
          </a:xfrm>
          <a:prstGeom prst="rect">
            <a:avLst/>
          </a:prstGeom>
          <a:noFill/>
        </p:spPr>
        <p:txBody>
          <a:bodyPr wrap="square">
            <a:spAutoFit/>
          </a:bodyPr>
          <a:lstStyle/>
          <a:p>
            <a:pPr algn="l"/>
            <a:r>
              <a:rPr lang="en-US" dirty="0">
                <a:solidFill>
                  <a:srgbClr val="212121"/>
                </a:solidFill>
                <a:latin typeface="BlinkMacSystemFont"/>
              </a:rPr>
              <a:t>P</a:t>
            </a:r>
            <a:r>
              <a:rPr lang="en-US" b="0" i="0" u="none" strike="noStrike" dirty="0">
                <a:solidFill>
                  <a:srgbClr val="212121"/>
                </a:solidFill>
                <a:effectLst/>
                <a:latin typeface="BlinkMacSystemFont"/>
              </a:rPr>
              <a:t>MID28945858</a:t>
            </a:r>
          </a:p>
        </p:txBody>
      </p:sp>
    </p:spTree>
    <p:extLst>
      <p:ext uri="{BB962C8B-B14F-4D97-AF65-F5344CB8AC3E}">
        <p14:creationId xmlns:p14="http://schemas.microsoft.com/office/powerpoint/2010/main" val="12126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There are many proposed biomarkers for </a:t>
            </a:r>
            <a:r>
              <a:rPr lang="en-US" dirty="0" err="1"/>
              <a:t>irAE</a:t>
            </a:r>
            <a:r>
              <a:rPr lang="en-US" dirty="0"/>
              <a:t> development, but there exists a need for more </a:t>
            </a:r>
            <a:r>
              <a:rPr lang="en-US" i="1" dirty="0"/>
              <a:t>reliable</a:t>
            </a:r>
            <a:r>
              <a:rPr lang="en-US" dirty="0"/>
              <a:t> </a:t>
            </a:r>
            <a:r>
              <a:rPr lang="en-US" dirty="0" err="1"/>
              <a:t>irAE</a:t>
            </a:r>
            <a:r>
              <a:rPr lang="en-US" dirty="0"/>
              <a:t> prediction</a:t>
            </a:r>
          </a:p>
        </p:txBody>
      </p:sp>
      <p:pic>
        <p:nvPicPr>
          <p:cNvPr id="5" name="Picture 4">
            <a:extLst>
              <a:ext uri="{FF2B5EF4-FFF2-40B4-BE49-F238E27FC236}">
                <a16:creationId xmlns:a16="http://schemas.microsoft.com/office/drawing/2014/main" id="{7B80E7E2-B146-EA34-6727-276E507D1959}"/>
              </a:ext>
            </a:extLst>
          </p:cNvPr>
          <p:cNvPicPr>
            <a:picLocks noChangeAspect="1"/>
          </p:cNvPicPr>
          <p:nvPr/>
        </p:nvPicPr>
        <p:blipFill>
          <a:blip r:embed="rId3"/>
          <a:stretch>
            <a:fillRect/>
          </a:stretch>
        </p:blipFill>
        <p:spPr>
          <a:xfrm>
            <a:off x="2148840" y="1651270"/>
            <a:ext cx="7772400" cy="5038820"/>
          </a:xfrm>
          <a:prstGeom prst="rect">
            <a:avLst/>
          </a:prstGeom>
        </p:spPr>
      </p:pic>
      <p:sp>
        <p:nvSpPr>
          <p:cNvPr id="3" name="TextBox 2">
            <a:extLst>
              <a:ext uri="{FF2B5EF4-FFF2-40B4-BE49-F238E27FC236}">
                <a16:creationId xmlns:a16="http://schemas.microsoft.com/office/drawing/2014/main" id="{1BB2E4A0-DF8C-07E9-7065-98E31707B6FA}"/>
              </a:ext>
            </a:extLst>
          </p:cNvPr>
          <p:cNvSpPr txBox="1"/>
          <p:nvPr/>
        </p:nvSpPr>
        <p:spPr>
          <a:xfrm>
            <a:off x="7722592" y="6488668"/>
            <a:ext cx="4473597" cy="369332"/>
          </a:xfrm>
          <a:prstGeom prst="rect">
            <a:avLst/>
          </a:prstGeom>
          <a:noFill/>
        </p:spPr>
        <p:txBody>
          <a:bodyPr wrap="none" rtlCol="0">
            <a:spAutoFit/>
          </a:bodyPr>
          <a:lstStyle/>
          <a:p>
            <a:r>
              <a:rPr lang="en-US" dirty="0" err="1"/>
              <a:t>Chennamadhavuni</a:t>
            </a:r>
            <a:r>
              <a:rPr lang="en-US" dirty="0"/>
              <a:t> et al. </a:t>
            </a:r>
            <a:r>
              <a:rPr lang="en-US" i="1" dirty="0"/>
              <a:t>Front Immunol</a:t>
            </a:r>
            <a:r>
              <a:rPr lang="en-US" dirty="0"/>
              <a:t>. 2022</a:t>
            </a:r>
          </a:p>
        </p:txBody>
      </p:sp>
    </p:spTree>
    <p:extLst>
      <p:ext uri="{BB962C8B-B14F-4D97-AF65-F5344CB8AC3E}">
        <p14:creationId xmlns:p14="http://schemas.microsoft.com/office/powerpoint/2010/main" val="2154994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13835</TotalTime>
  <Words>5213</Words>
  <Application>Microsoft Macintosh PowerPoint</Application>
  <PresentationFormat>Widescreen</PresentationFormat>
  <Paragraphs>438</Paragraphs>
  <Slides>40</Slides>
  <Notes>40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-apple-system</vt:lpstr>
      <vt:lpstr>Arial</vt:lpstr>
      <vt:lpstr>BlinkMacSystemFont</vt:lpstr>
      <vt:lpstr>Calibri</vt:lpstr>
      <vt:lpstr>Calibri Light</vt:lpstr>
      <vt:lpstr>Cambria</vt:lpstr>
      <vt:lpstr>ElsevierGulliver</vt:lpstr>
      <vt:lpstr>Menlo</vt:lpstr>
      <vt:lpstr>Merriweather</vt:lpstr>
      <vt:lpstr>Roboto</vt:lpstr>
      <vt:lpstr>Wingdings</vt:lpstr>
      <vt:lpstr>Office Theme</vt:lpstr>
      <vt:lpstr>Driving forces of immune-related adverse events from immune checkpoint blockade</vt:lpstr>
      <vt:lpstr>Outline</vt:lpstr>
      <vt:lpstr>Immune checkpoints help maintain self tolerance</vt:lpstr>
      <vt:lpstr>Immune checkpoint blockade (ICB) has revolutionized cancer treatment</vt:lpstr>
      <vt:lpstr>ICB can lead to the development of immune-related adverse events (irAEs)</vt:lpstr>
      <vt:lpstr>irAEs are rather common</vt:lpstr>
      <vt:lpstr>PowerPoint Presentation</vt:lpstr>
      <vt:lpstr>irAE incidence rates vary across tumor type</vt:lpstr>
      <vt:lpstr>There are many proposed biomarkers for irAE development, but there exists a need for more reliable irAE prediction</vt:lpstr>
      <vt:lpstr>Heterogeneity amongst irAE organs complicates predition</vt:lpstr>
      <vt:lpstr>Possible mechanisms driving irAEs</vt:lpstr>
      <vt:lpstr>Homing in on the involvement of T cells in irAE development</vt:lpstr>
      <vt:lpstr>Crossreactive T cells may cause irAEs via reaction to both tumor and self</vt:lpstr>
      <vt:lpstr>Goal: determine if TCR (junction) features can serve a proxy for T cell cross-reactivity</vt:lpstr>
      <vt:lpstr>PowerPoint Presentation</vt:lpstr>
      <vt:lpstr>PowerPoint Presentation</vt:lpstr>
      <vt:lpstr>Methods (update for colitis too)</vt:lpstr>
      <vt:lpstr>Heatmap methods</vt:lpstr>
      <vt:lpstr>Results</vt:lpstr>
      <vt:lpstr>More proliferating T cells, fewer memory T cells (CD4 TEM, CD8 TCM), fewer MAITs in irAE colitis tissue: normalized by sequencing depth approach</vt:lpstr>
      <vt:lpstr>More proliferating T cells, fewer memory T cells (CD4 TEM, CD8 TCM), fewer MAITs in irAE colitis tissue: downsampling approach</vt:lpstr>
      <vt:lpstr>In myocarditis dataset, a few VJ genes are differentially encountered in different irAE groups cleanup to just be significant ones shown, show in both datasets?</vt:lpstr>
      <vt:lpstr>TRB VJ linkages look different in yes vs. no irAE groups, perhaps could also explain pgen differences</vt:lpstr>
      <vt:lpstr>TRB VJ linkages look different in yes vs. no irAE groups, perhaps could also explain pgen differences</vt:lpstr>
      <vt:lpstr>TRA VJ linkages also look different in yes vs. no irAE groups despite no pgen differences</vt:lpstr>
      <vt:lpstr>TRA VJ linkages also look different in yes vs. no irAE groups despite no pgen differences</vt:lpstr>
      <vt:lpstr>There are many more TRBs specific for CMV and EBV in those developing irAEs, mostly driven by a few patients</vt:lpstr>
      <vt:lpstr>Conclusions</vt:lpstr>
      <vt:lpstr>Unanswered questions</vt:lpstr>
      <vt:lpstr>Next steps</vt:lpstr>
      <vt:lpstr>Acknowledgements</vt:lpstr>
      <vt:lpstr>References</vt:lpstr>
      <vt:lpstr>Extra slides</vt:lpstr>
      <vt:lpstr>irAEs vs. autoimmune conditions</vt:lpstr>
      <vt:lpstr>PD-1 and CTLA-4 blockade induce distinct responses despite both converging on Akt signaling</vt:lpstr>
      <vt:lpstr>Effect of tumor type on ICB response</vt:lpstr>
      <vt:lpstr>Predictors of ICB response</vt:lpstr>
      <vt:lpstr>Myocarditis dataset patient demographics</vt:lpstr>
      <vt:lpstr>Specific myocarditis dataset patient info</vt:lpstr>
      <vt:lpstr>irAE incidence by ICI type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2150</cp:revision>
  <dcterms:created xsi:type="dcterms:W3CDTF">2023-09-15T17:40:02Z</dcterms:created>
  <dcterms:modified xsi:type="dcterms:W3CDTF">2024-01-18T22:42:15Z</dcterms:modified>
</cp:coreProperties>
</file>